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3" r:id="rId4"/>
    <p:sldId id="270" r:id="rId5"/>
    <p:sldId id="272" r:id="rId6"/>
    <p:sldId id="278" r:id="rId7"/>
    <p:sldId id="281" r:id="rId8"/>
    <p:sldId id="282" r:id="rId9"/>
    <p:sldId id="284" r:id="rId10"/>
    <p:sldId id="285" r:id="rId11"/>
    <p:sldId id="258" r:id="rId12"/>
    <p:sldId id="287" r:id="rId1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380BDF"/>
    <a:srgbClr val="FF66FF"/>
    <a:srgbClr val="FF6699"/>
    <a:srgbClr val="FF00FF"/>
    <a:srgbClr val="FFCCFF"/>
    <a:srgbClr val="000099"/>
    <a:srgbClr val="FFCC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75" autoAdjust="0"/>
    <p:restoredTop sz="91128" autoAdjust="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2220" y="-84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159836" y="6287752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0765576-F32E-4338-AEC8-8438841BBD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736462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5CBC38-9901-4E2C-904C-E9EF3919EC49}" type="datetimeFigureOut">
              <a:rPr lang="th-TH" smtClean="0"/>
              <a:pPr/>
              <a:t>13/03/58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h-TH" smtClean="0"/>
              <a:t>ตัวอย่างการนำเสนอโครงร่างวิทยานิพนธ์-สุธีร์</a:t>
            </a:r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C98A3E-45BF-492D-B0CF-81B34FF5072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56917736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 smtClean="0"/>
              <a:t>ตัวอย่างการนำเสนอโครงร่างวิทยานิพนธ์-สุธีร์</a:t>
            </a:r>
            <a:endParaRPr lang="th-TH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22097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7F50B7A-4F04-41CF-8BB4-461CE7DDB8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B7F50B7A-4F04-41CF-8BB4-461CE7DDB8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B7F50B7A-4F04-41CF-8BB4-461CE7DDB8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560840" cy="778098"/>
          </a:xfrm>
        </p:spPr>
        <p:txBody>
          <a:bodyPr anchor="ctr">
            <a:noAutofit/>
          </a:bodyPr>
          <a:lstStyle>
            <a:lvl1pPr algn="l">
              <a:defRPr sz="6000" b="1">
                <a:solidFill>
                  <a:srgbClr val="380BD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95537" y="1340768"/>
            <a:ext cx="8136904" cy="4752528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defRPr>
            </a:lvl1pPr>
            <a:lvl2pPr>
              <a:defRPr sz="360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defRPr>
            </a:lvl2pPr>
            <a:lvl3pPr>
              <a:defRPr sz="360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defRPr>
            </a:lvl3pPr>
            <a:lvl4pPr>
              <a:defRPr sz="360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defRPr>
            </a:lvl4pPr>
            <a:lvl5pPr>
              <a:defRPr sz="360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61" y="277426"/>
            <a:ext cx="515238" cy="648073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6215359" y="6262479"/>
            <a:ext cx="211628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 algn="r">
              <a:buFontTx/>
              <a:buNone/>
            </a:pPr>
            <a:r>
              <a:rPr lang="en-US" sz="1100" b="0" spc="300" dirty="0" smtClean="0">
                <a:solidFill>
                  <a:srgbClr val="FF0000"/>
                </a:solidFill>
                <a:effectLst/>
                <a:latin typeface="+mn-lt"/>
                <a:ea typeface="Arial Unicode MS" pitchFamily="34" charset="-128"/>
                <a:cs typeface="Angsana New" pitchFamily="18" charset="-34"/>
              </a:rPr>
              <a:t>www.edmcu.net</a:t>
            </a:r>
          </a:p>
          <a:p>
            <a:pPr marL="0" indent="0" algn="r">
              <a:buFontTx/>
              <a:buNone/>
            </a:pPr>
            <a:r>
              <a:rPr lang="en-US" sz="1100" b="0" dirty="0" smtClean="0">
                <a:solidFill>
                  <a:srgbClr val="0070C0"/>
                </a:solidFill>
                <a:effectLst/>
                <a:latin typeface="+mn-lt"/>
                <a:ea typeface="Arial Unicode MS" pitchFamily="34" charset="-128"/>
                <a:cs typeface="Angsana New" pitchFamily="18" charset="-34"/>
              </a:rPr>
              <a:t>www.facebook.com/meda</a:t>
            </a:r>
            <a:r>
              <a:rPr lang="en-US" sz="1000" b="0" dirty="0" smtClean="0">
                <a:solidFill>
                  <a:srgbClr val="0070C0"/>
                </a:solidFill>
                <a:effectLst/>
                <a:latin typeface="+mn-lt"/>
                <a:ea typeface="Arial Unicode MS" pitchFamily="34" charset="-128"/>
                <a:cs typeface="Angsana New" pitchFamily="18" charset="-34"/>
              </a:rPr>
              <a:t>2015</a:t>
            </a:r>
            <a:endParaRPr lang="en-US" sz="1100" b="0" dirty="0">
              <a:solidFill>
                <a:srgbClr val="0070C0"/>
              </a:solidFill>
              <a:effectLst/>
              <a:latin typeface="+mn-lt"/>
              <a:ea typeface="Arial Unicode MS" pitchFamily="34" charset="-128"/>
              <a:cs typeface="Angsana New" pitchFamily="18" charset="-34"/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323528" y="6262479"/>
            <a:ext cx="4176464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indent="-92075" algn="l">
              <a:buFont typeface="Wingdings" pitchFamily="2" charset="2"/>
              <a:buChar char="§"/>
            </a:pPr>
            <a:r>
              <a:rPr lang="en-US" sz="11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th-TH" sz="11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หลักสูตรระดับบัณฑิตศึกษา  ภาควิชาบริหารการศึกษา</a:t>
            </a:r>
            <a:endParaRPr lang="th-TH" sz="1100" b="0" dirty="0" smtClean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-92075" algn="l">
              <a:buFont typeface="Wingdings" pitchFamily="2" charset="2"/>
              <a:buChar char="§"/>
            </a:pPr>
            <a:r>
              <a:rPr lang="th-TH" sz="1100" b="0" baseline="0" dirty="0" smtClean="0">
                <a:solidFill>
                  <a:schemeClr val="accent1">
                    <a:lumMod val="75000"/>
                  </a:schemeClr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คณะครุศาสตร์  มหาวิทยาลัยมหาจุฬาลงกรณราชวิทยาลัย</a:t>
            </a:r>
            <a:endParaRPr lang="en-US" sz="1100" b="0" dirty="0">
              <a:solidFill>
                <a:schemeClr val="accent1">
                  <a:lumMod val="75000"/>
                </a:schemeClr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1043608" y="349432"/>
            <a:ext cx="0" cy="5760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395536" y="6228923"/>
            <a:ext cx="7979489" cy="0"/>
          </a:xfrm>
          <a:prstGeom prst="line">
            <a:avLst/>
          </a:prstGeom>
          <a:ln w="6350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 userDrawn="1"/>
        </p:nvSpPr>
        <p:spPr>
          <a:xfrm>
            <a:off x="8422650" y="6238472"/>
            <a:ext cx="497251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fld id="{AFDB5990-90AA-46D8-A9E6-1F0418DB9518}" type="slidenum">
              <a:rPr lang="th-TH" sz="20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pPr algn="ctr"/>
              <a:t>‹#›</a:t>
            </a:fld>
            <a:endParaRPr lang="th-TH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7F50B7A-4F04-41CF-8BB4-461CE7DDB8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B7F50B7A-4F04-41CF-8BB4-461CE7DDB8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B7F50B7A-4F04-41CF-8BB4-461CE7DDB8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B7F50B7A-4F04-41CF-8BB4-461CE7DDB8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B7F50B7A-4F04-41CF-8BB4-461CE7DDB8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B7F50B7A-4F04-41CF-8BB4-461CE7DDB8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B7F50B7A-4F04-41CF-8BB4-461CE7DDB8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 userDrawn="1"/>
        </p:nvSpPr>
        <p:spPr>
          <a:xfrm>
            <a:off x="8393046" y="6165304"/>
            <a:ext cx="548640" cy="54864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719571" y="1412776"/>
            <a:ext cx="7704855" cy="716216"/>
          </a:xfrm>
        </p:spPr>
        <p:txBody>
          <a:bodyPr anchor="ctr" anchorCtr="0">
            <a:noAutofit/>
          </a:bodyPr>
          <a:lstStyle/>
          <a:p>
            <a:pPr algn="ctr"/>
            <a:r>
              <a:rPr lang="th-TH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  <a:t>โครงร่างวิทยานิพนธ์</a:t>
            </a:r>
            <a:endParaRPr lang="en-US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itchFamily="34" charset="-34"/>
              <a:cs typeface="Browallia New" pitchFamily="34" charset="-34"/>
            </a:endParaRPr>
          </a:p>
        </p:txBody>
      </p:sp>
      <p:pic>
        <p:nvPicPr>
          <p:cNvPr id="1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9222" y="354830"/>
            <a:ext cx="885553" cy="102738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292080" y="5373216"/>
            <a:ext cx="3384376" cy="1138773"/>
          </a:xfrm>
          <a:prstGeom prst="rect">
            <a:avLst/>
          </a:prstGeom>
          <a:solidFill>
            <a:srgbClr val="FF3300">
              <a:alpha val="92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พระครูปภากรวิหาร</a:t>
            </a:r>
            <a:r>
              <a:rPr lang="th-TH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กิจ</a:t>
            </a:r>
            <a:endParaRPr lang="th-TH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  <a:p>
            <a:pPr algn="ctr"/>
            <a:r>
              <a:rPr lang="th-TH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(อำนวย  ปภากโร/นิ่ม</a:t>
            </a:r>
            <a:r>
              <a:rPr lang="th-TH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อนงค์</a:t>
            </a:r>
            <a:r>
              <a:rPr lang="th-TH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pPr algn="ctr"/>
            <a:r>
              <a:rPr lang="th-TH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ea typeface="Arial Unicode MS" pitchFamily="34" charset="-128"/>
                <a:cs typeface="TH SarabunPSK" pitchFamily="34" charset="-34"/>
              </a:rPr>
              <a:t>๑๓ มี.ค. ๕๘</a:t>
            </a: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384054" y="1988840"/>
            <a:ext cx="8580434" cy="2736304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None/>
              <a:defRPr kumimoji="0"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th-TH" sz="4800" dirty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ผู้นำเชิงกลยุทธ์ของผู้บริหารสำนัก</a:t>
            </a:r>
            <a:r>
              <a:rPr lang="th-TH" sz="4800" dirty="0" smtClean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เรียน</a:t>
            </a:r>
          </a:p>
          <a:p>
            <a:pPr algn="ctr">
              <a:spcBef>
                <a:spcPts val="0"/>
              </a:spcBef>
            </a:pPr>
            <a:r>
              <a:rPr lang="th-TH" sz="4800" dirty="0" smtClean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พระ</a:t>
            </a:r>
            <a:r>
              <a:rPr lang="th-TH" sz="4800" dirty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ปริยัติธรรมแผนก</a:t>
            </a:r>
            <a:r>
              <a:rPr lang="th-TH" sz="4800" dirty="0" smtClean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บาลี</a:t>
            </a:r>
            <a:r>
              <a:rPr lang="en-US" sz="4800" dirty="0" smtClean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4800" dirty="0" smtClean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ในพื้นที่กรุงเทพมหานคร</a:t>
            </a:r>
            <a:endParaRPr lang="en-US" sz="4800" dirty="0">
              <a:solidFill>
                <a:srgbClr val="000099"/>
              </a:solidFill>
              <a:latin typeface="TH SarabunPSK" pitchFamily="34" charset="-34"/>
              <a:cs typeface="TH SarabunPSK" pitchFamily="34" charset="-34"/>
            </a:endParaRPr>
          </a:p>
          <a:p>
            <a:pPr algn="ctr">
              <a:spcBef>
                <a:spcPts val="0"/>
              </a:spcBef>
            </a:pP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STRATEGIC  LEADERSHIP OF </a:t>
            </a:r>
            <a:r>
              <a:rPr lang="en-U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ADMINISTRATORS’S</a:t>
            </a:r>
            <a:endParaRPr lang="th-TH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  <a:p>
            <a:pPr algn="ctr">
              <a:spcBef>
                <a:spcPts val="0"/>
              </a:spcBef>
            </a:pPr>
            <a:r>
              <a:rPr lang="en-U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PRAPARIYATTI</a:t>
            </a:r>
            <a:r>
              <a:rPr lang="th-TH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en-U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DHAMMA 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SCHOOL PALI </a:t>
            </a:r>
            <a:r>
              <a:rPr lang="en-U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SECTION</a:t>
            </a:r>
            <a:r>
              <a:rPr lang="th-TH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IN BANGKOK</a:t>
            </a:r>
            <a:endParaRPr lang="en-US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2573" y="5677252"/>
            <a:ext cx="47949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66700" indent="-266700">
              <a:buFont typeface="Wingdings" pitchFamily="2" charset="2"/>
              <a:buChar char="§"/>
            </a:pPr>
            <a:r>
              <a:rPr lang="th-TH" sz="2400" b="1" dirty="0" smtClean="0">
                <a:latin typeface="BrowalliaUPC" pitchFamily="34" charset="-34"/>
                <a:ea typeface="Arial Unicode MS" pitchFamily="34" charset="-128"/>
                <a:cs typeface="BrowalliaUPC" pitchFamily="34" charset="-34"/>
              </a:rPr>
              <a:t>หลักสูตร</a:t>
            </a:r>
            <a:r>
              <a:rPr lang="en-US" sz="2400" b="1" dirty="0" smtClean="0">
                <a:latin typeface="BrowalliaUPC" pitchFamily="34" charset="-34"/>
                <a:ea typeface="Arial Unicode MS" pitchFamily="34" charset="-128"/>
                <a:cs typeface="BrowalliaUPC" pitchFamily="34" charset="-34"/>
              </a:rPr>
              <a:t> </a:t>
            </a:r>
            <a:r>
              <a:rPr lang="th-TH" sz="2400" b="1" dirty="0" smtClean="0">
                <a:latin typeface="BrowalliaUPC" pitchFamily="34" charset="-34"/>
                <a:ea typeface="Arial Unicode MS" pitchFamily="34" charset="-128"/>
                <a:cs typeface="BrowalliaUPC" pitchFamily="34" charset="-34"/>
              </a:rPr>
              <a:t>พธ.ด. สาขาวิชาพุทธบริหารการศึกษา</a:t>
            </a:r>
          </a:p>
          <a:p>
            <a:pPr marL="266700" indent="-266700">
              <a:buFont typeface="Wingdings" pitchFamily="2" charset="2"/>
              <a:buChar char="§"/>
            </a:pPr>
            <a:r>
              <a:rPr lang="th-TH" sz="2400" b="1" dirty="0" smtClean="0">
                <a:latin typeface="BrowalliaUPC" pitchFamily="34" charset="-34"/>
                <a:ea typeface="Arial Unicode MS" pitchFamily="34" charset="-128"/>
                <a:cs typeface="BrowalliaUPC" pitchFamily="34" charset="-34"/>
              </a:rPr>
              <a:t>มหาวิทยาลัย</a:t>
            </a:r>
            <a:r>
              <a:rPr lang="th-TH" sz="2400" b="1" dirty="0">
                <a:latin typeface="BrowalliaUPC" pitchFamily="34" charset="-34"/>
                <a:ea typeface="Arial Unicode MS" pitchFamily="34" charset="-128"/>
                <a:cs typeface="BrowalliaUPC" pitchFamily="34" charset="-34"/>
              </a:rPr>
              <a:t>มหาจุฬาลงกรณราช</a:t>
            </a:r>
            <a:r>
              <a:rPr lang="th-TH" sz="2400" b="1" dirty="0" smtClean="0">
                <a:latin typeface="BrowalliaUPC" pitchFamily="34" charset="-34"/>
                <a:ea typeface="Arial Unicode MS" pitchFamily="34" charset="-128"/>
                <a:cs typeface="BrowalliaUPC" pitchFamily="34" charset="-34"/>
              </a:rPr>
              <a:t>วิทยาลัย</a:t>
            </a:r>
            <a:endParaRPr lang="th-TH" sz="2400" b="1" dirty="0">
              <a:latin typeface="BrowalliaUPC" pitchFamily="34" charset="-34"/>
              <a:ea typeface="Arial Unicode MS" pitchFamily="34" charset="-128"/>
              <a:cs typeface="BrowalliaUPC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5046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4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1" dur="1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 animBg="1"/>
      <p:bldP spid="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th-TH" dirty="0" smtClean="0"/>
              <a:t>ประโยชน์ที่คาดว่าจะได้รับ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8136904" cy="4752528"/>
          </a:xfrm>
        </p:spPr>
        <p:txBody>
          <a:bodyPr>
            <a:normAutofit fontScale="92500" lnSpcReduction="10000"/>
          </a:bodyPr>
          <a:lstStyle/>
          <a:p>
            <a:pPr marL="463550" indent="-463550">
              <a:spcBef>
                <a:spcPts val="1200"/>
              </a:spcBef>
              <a:buClr>
                <a:srgbClr val="C00000"/>
              </a:buClr>
              <a:buSzPct val="90000"/>
              <a:buAutoNum type="thaiNumPeriod"/>
            </a:pPr>
            <a:r>
              <a:rPr lang="th-TH" sz="4000" dirty="0" smtClean="0"/>
              <a:t>ได้ทราบ</a:t>
            </a:r>
            <a:r>
              <a:rPr lang="th-TH" sz="4000" dirty="0"/>
              <a:t>องค์ประกอบของผู้นำเชิงกลยุทธ์ของ</a:t>
            </a:r>
            <a:r>
              <a:rPr lang="th-TH" sz="4000" dirty="0" smtClean="0"/>
              <a:t>ผู้บริหาร</a:t>
            </a:r>
          </a:p>
          <a:p>
            <a:pPr marL="463550" indent="-463550">
              <a:spcBef>
                <a:spcPts val="1200"/>
              </a:spcBef>
              <a:buClr>
                <a:srgbClr val="C00000"/>
              </a:buClr>
              <a:buSzPct val="90000"/>
              <a:buAutoNum type="thaiNumPeriod"/>
            </a:pPr>
            <a:r>
              <a:rPr lang="th-TH" sz="4000" dirty="0" smtClean="0"/>
              <a:t>ได้ทราบสมรรถนะ</a:t>
            </a:r>
            <a:r>
              <a:rPr lang="th-TH" sz="4000" dirty="0"/>
              <a:t>ของผู้นำเชิงกลยุทธ์ของ</a:t>
            </a:r>
            <a:r>
              <a:rPr lang="th-TH" sz="4000" dirty="0" smtClean="0"/>
              <a:t>ผู้บริหารและสามารถนำไปกำหนด</a:t>
            </a:r>
            <a:r>
              <a:rPr lang="th-TH" sz="4000" dirty="0"/>
              <a:t>มาตรฐานการปฏิบัติงานที่เน้นความรู้ </a:t>
            </a:r>
            <a:r>
              <a:rPr lang="th-TH" sz="4000" dirty="0" smtClean="0"/>
              <a:t>ความสามารถ ทักษะในการบริหาร</a:t>
            </a:r>
          </a:p>
          <a:p>
            <a:pPr marL="463550" indent="-463550">
              <a:spcBef>
                <a:spcPts val="1200"/>
              </a:spcBef>
              <a:buClr>
                <a:srgbClr val="C00000"/>
              </a:buClr>
              <a:buSzPct val="90000"/>
              <a:buAutoNum type="thaiNumPeriod"/>
            </a:pPr>
            <a:r>
              <a:rPr lang="th-TH" sz="4000" dirty="0" smtClean="0"/>
              <a:t>ได้รูปแบบ</a:t>
            </a:r>
            <a:r>
              <a:rPr lang="th-TH" sz="4000" dirty="0"/>
              <a:t>การพัฒนาภาวะผู้นำเชิงกลยุทธ์ของผู้บริหารสำนักเรียนพระปริยัติธรรมแผนก</a:t>
            </a:r>
            <a:r>
              <a:rPr lang="th-TH" sz="4000" dirty="0" smtClean="0"/>
              <a:t>บาลีที่เหมาะสม และ</a:t>
            </a:r>
            <a:r>
              <a:rPr lang="th-TH" sz="4000" dirty="0"/>
              <a:t>สามารถนำไปใช้ประโยชน์ได้ตาม</a:t>
            </a:r>
            <a:r>
              <a:rPr lang="th-TH" sz="4000" dirty="0" smtClean="0"/>
              <a:t>เป้าหมายอย่าง</a:t>
            </a:r>
            <a:r>
              <a:rPr lang="th-TH" sz="4000" dirty="0"/>
              <a:t>อย่างมี</a:t>
            </a:r>
            <a:r>
              <a:rPr lang="th-TH" sz="4000" dirty="0" smtClean="0"/>
              <a:t>ประสิทธิภาพ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61319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r>
              <a:rPr lang="th-TH" dirty="0" smtClean="0">
                <a:ea typeface="Arial Unicode MS" pitchFamily="34" charset="-128"/>
              </a:rPr>
              <a:t>ประวัติผู้วิจัย</a:t>
            </a:r>
            <a:endParaRPr lang="en-US" dirty="0">
              <a:ea typeface="Arial Unicode MS" pitchFamily="34" charset="-128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sz="quarter" idx="1"/>
          </p:nvPr>
        </p:nvSpPr>
        <p:spPr>
          <a:xfrm>
            <a:off x="522270" y="1245499"/>
            <a:ext cx="8099460" cy="4752528"/>
          </a:xfrm>
          <a:prstGeom prst="roundRect">
            <a:avLst>
              <a:gd name="adj" fmla="val 3555"/>
            </a:avLst>
          </a:prstGeo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th-TH" sz="3200" b="1" dirty="0" smtClean="0">
                <a:solidFill>
                  <a:srgbClr val="FF0000"/>
                </a:solidFill>
              </a:rPr>
              <a:t>พระ</a:t>
            </a:r>
            <a:r>
              <a:rPr lang="th-TH" sz="3200" b="1" dirty="0">
                <a:solidFill>
                  <a:srgbClr val="FF0000"/>
                </a:solidFill>
              </a:rPr>
              <a:t>ครูปภากรวิหารกิจ </a:t>
            </a:r>
            <a:r>
              <a:rPr lang="th-TH" sz="3200" b="1" dirty="0" smtClean="0">
                <a:solidFill>
                  <a:srgbClr val="FF0000"/>
                </a:solidFill>
              </a:rPr>
              <a:t>(อำนวย  </a:t>
            </a:r>
            <a:r>
              <a:rPr lang="th-TH" sz="3200" b="1" dirty="0">
                <a:solidFill>
                  <a:srgbClr val="FF0000"/>
                </a:solidFill>
              </a:rPr>
              <a:t>ปภาก</a:t>
            </a:r>
            <a:r>
              <a:rPr lang="th-TH" sz="3200" b="1" dirty="0" smtClean="0">
                <a:solidFill>
                  <a:srgbClr val="FF0000"/>
                </a:solidFill>
              </a:rPr>
              <a:t>โร/นิ่มอนงค์)</a:t>
            </a:r>
            <a:endParaRPr lang="en-US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h-TH" sz="2800" b="1" dirty="0"/>
              <a:t>เกิด </a:t>
            </a:r>
            <a:r>
              <a:rPr lang="th-TH" sz="2800" b="1" dirty="0" smtClean="0"/>
              <a:t>           </a:t>
            </a:r>
            <a:r>
              <a:rPr lang="en-US" sz="2800" b="1" dirty="0" smtClean="0"/>
              <a:t>:</a:t>
            </a:r>
            <a:r>
              <a:rPr lang="th-TH" sz="2800" dirty="0" smtClean="0"/>
              <a:t> ๑๒ ก.ย. ๒๔๘๓  จังหวัด</a:t>
            </a:r>
            <a:r>
              <a:rPr lang="th-TH" sz="2800" dirty="0"/>
              <a:t>ชัยนาท</a:t>
            </a:r>
            <a:endParaRPr lang="en-US" sz="2800" dirty="0"/>
          </a:p>
          <a:p>
            <a:pPr marL="0" indent="0">
              <a:buNone/>
            </a:pPr>
            <a:r>
              <a:rPr lang="th-TH" sz="2800" b="1" dirty="0" smtClean="0"/>
              <a:t>อุปสมบท   </a:t>
            </a:r>
            <a:r>
              <a:rPr lang="en-US" sz="2800" b="1" dirty="0" smtClean="0"/>
              <a:t>: </a:t>
            </a:r>
            <a:r>
              <a:rPr lang="th-TH" sz="2800" dirty="0" smtClean="0"/>
              <a:t>๒๘ ส.ค. ๒๕๒๘ ณ วัด</a:t>
            </a:r>
            <a:r>
              <a:rPr lang="th-TH" sz="2800" dirty="0"/>
              <a:t>ใหม่หญ้าไทร </a:t>
            </a:r>
            <a:r>
              <a:rPr lang="th-TH" sz="2800" dirty="0" smtClean="0"/>
              <a:t>ลาด</a:t>
            </a:r>
            <a:r>
              <a:rPr lang="th-TH" sz="2800" dirty="0"/>
              <a:t>บัวหลวง  </a:t>
            </a:r>
            <a:r>
              <a:rPr lang="th-TH" sz="2800" dirty="0" smtClean="0"/>
              <a:t>อยุธยา</a:t>
            </a:r>
            <a:endParaRPr lang="en-US" sz="2800" dirty="0"/>
          </a:p>
          <a:p>
            <a:pPr marL="0" indent="0">
              <a:buNone/>
            </a:pPr>
            <a:r>
              <a:rPr lang="th-TH" sz="2800" b="1" dirty="0" smtClean="0"/>
              <a:t>การศึกษา  </a:t>
            </a:r>
            <a:r>
              <a:rPr lang="en-US" sz="2800" b="1" dirty="0" smtClean="0"/>
              <a:t>: </a:t>
            </a:r>
            <a:r>
              <a:rPr lang="th-TH" sz="2800" dirty="0" smtClean="0"/>
              <a:t>น.ธ.เอก  </a:t>
            </a:r>
            <a:r>
              <a:rPr lang="th-TH" sz="2800" dirty="0"/>
              <a:t>สำนักเรียนจังหวัดพระนครศรีอยุธยา (๒๕๓๐)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th-TH" sz="2800" dirty="0" smtClean="0"/>
              <a:t>    </a:t>
            </a:r>
            <a:r>
              <a:rPr lang="en-US" sz="2800" dirty="0" smtClean="0"/>
              <a:t>:</a:t>
            </a:r>
            <a:r>
              <a:rPr lang="th-TH" sz="2800" dirty="0" smtClean="0"/>
              <a:t> หลักสูตร ป.บส.</a:t>
            </a:r>
            <a:r>
              <a:rPr lang="th-TH" sz="2800" dirty="0"/>
              <a:t> </a:t>
            </a:r>
            <a:r>
              <a:rPr lang="th-TH" sz="2800" dirty="0" smtClean="0"/>
              <a:t>มจร.วข.บาฬีศึกษา</a:t>
            </a:r>
            <a:r>
              <a:rPr lang="th-TH" sz="2800" dirty="0"/>
              <a:t>พุทธโฆส </a:t>
            </a:r>
            <a:r>
              <a:rPr lang="th-TH" sz="2800" dirty="0" smtClean="0"/>
              <a:t>(</a:t>
            </a:r>
            <a:r>
              <a:rPr lang="th-TH" sz="2800" dirty="0"/>
              <a:t>๒๕๕๐)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th-TH" sz="2800" dirty="0" smtClean="0"/>
              <a:t>    </a:t>
            </a:r>
            <a:r>
              <a:rPr lang="en-US" sz="2800" dirty="0" smtClean="0"/>
              <a:t>:</a:t>
            </a:r>
            <a:r>
              <a:rPr lang="th-TH" sz="2800" dirty="0" smtClean="0"/>
              <a:t> พธ.บ. (พระพุทธศาสนา) มจร.วข.บาฬีศึกษา</a:t>
            </a:r>
            <a:r>
              <a:rPr lang="th-TH" sz="2800" dirty="0"/>
              <a:t>พุทธโฆส </a:t>
            </a:r>
            <a:r>
              <a:rPr lang="th-TH" sz="2800" dirty="0" smtClean="0"/>
              <a:t>(</a:t>
            </a:r>
            <a:r>
              <a:rPr lang="th-TH" sz="2800" dirty="0"/>
              <a:t>๒๕๕๔)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th-TH" sz="2800" dirty="0" smtClean="0"/>
              <a:t>    </a:t>
            </a:r>
            <a:r>
              <a:rPr lang="en-US" sz="2800" dirty="0" smtClean="0"/>
              <a:t>:</a:t>
            </a:r>
            <a:r>
              <a:rPr lang="th-TH" sz="2800" dirty="0" smtClean="0"/>
              <a:t> พธ.ม. (การ</a:t>
            </a:r>
            <a:r>
              <a:rPr lang="th-TH" sz="2800" dirty="0"/>
              <a:t>บริหาร</a:t>
            </a:r>
            <a:r>
              <a:rPr lang="th-TH" sz="2800" dirty="0" smtClean="0"/>
              <a:t>การศึกษา) คณะครุศาสตร์ มจร. (</a:t>
            </a:r>
            <a:r>
              <a:rPr lang="th-TH" sz="2800" dirty="0"/>
              <a:t>๒๕๕๖)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th-TH" sz="2800" dirty="0" smtClean="0"/>
              <a:t>    </a:t>
            </a:r>
            <a:r>
              <a:rPr lang="en-US" sz="2800" dirty="0" smtClean="0"/>
              <a:t>: </a:t>
            </a:r>
            <a:r>
              <a:rPr lang="th-TH" sz="2800" dirty="0" smtClean="0"/>
              <a:t>กำลังศึกษา</a:t>
            </a:r>
            <a:r>
              <a:rPr lang="en-US" sz="2800" dirty="0" smtClean="0"/>
              <a:t> </a:t>
            </a:r>
            <a:r>
              <a:rPr lang="th-TH" sz="2800" dirty="0" smtClean="0"/>
              <a:t>พธ.ด. (พุทธบริหารการศึกษา)  รุ่นที่ ๓/</a:t>
            </a:r>
            <a:r>
              <a:rPr lang="th-TH" sz="2800" dirty="0"/>
              <a:t> </a:t>
            </a:r>
            <a:r>
              <a:rPr lang="th-TH" sz="2800" dirty="0" smtClean="0"/>
              <a:t>๒๕๕๖</a:t>
            </a:r>
            <a:endParaRPr lang="en-US" sz="2800" dirty="0"/>
          </a:p>
          <a:p>
            <a:pPr marL="0" indent="0">
              <a:buNone/>
            </a:pPr>
            <a:r>
              <a:rPr lang="th-TH" sz="2800" b="1" dirty="0"/>
              <a:t>สังกัด</a:t>
            </a:r>
            <a:r>
              <a:rPr lang="en-US" sz="2800" b="1" dirty="0"/>
              <a:t>          </a:t>
            </a:r>
            <a:r>
              <a:rPr lang="en-US" sz="2800" b="1" dirty="0" smtClean="0"/>
              <a:t>:</a:t>
            </a:r>
            <a:r>
              <a:rPr lang="th-TH" sz="2800" dirty="0" smtClean="0"/>
              <a:t> วัดด</a:t>
            </a:r>
            <a:r>
              <a:rPr lang="th-TH" sz="2800" dirty="0"/>
              <a:t>อกไม้  </a:t>
            </a:r>
            <a:r>
              <a:rPr lang="th-TH" sz="2800" dirty="0" smtClean="0"/>
              <a:t>บาง</a:t>
            </a:r>
            <a:r>
              <a:rPr lang="th-TH" sz="2800" dirty="0"/>
              <a:t>โพงพาง  เขตยานนาวา  </a:t>
            </a:r>
            <a:r>
              <a:rPr lang="th-TH" sz="2800" dirty="0" smtClean="0"/>
              <a:t>กทม.</a:t>
            </a:r>
            <a:endParaRPr lang="th-TH" sz="2800" dirty="0" smtClean="0">
              <a:latin typeface="Cordia New" pitchFamily="34" charset="-34"/>
              <a:cs typeface="Cordia New" pitchFamily="34" charset="-34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3488" y="332653"/>
            <a:ext cx="1440160" cy="19202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60855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685950" y="3842412"/>
            <a:ext cx="2618926" cy="218680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11333" y="620689"/>
            <a:ext cx="5964923" cy="4263450"/>
          </a:xfrm>
          <a:prstGeom prst="cloud">
            <a:avLst/>
          </a:prstGeom>
          <a:solidFill>
            <a:srgbClr val="FF99FF"/>
          </a:solidFill>
          <a:ln w="28575">
            <a:solidFill>
              <a:schemeClr val="bg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th-TH" sz="4400" b="1" dirty="0" smtClean="0">
              <a:solidFill>
                <a:srgbClr val="380BD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UPC" pitchFamily="34" charset="-34"/>
              <a:cs typeface="BrowalliaUPC" pitchFamily="34" charset="-34"/>
            </a:endParaRPr>
          </a:p>
          <a:p>
            <a:pPr algn="ctr"/>
            <a:r>
              <a:rPr lang="th-TH" sz="4400" b="1" dirty="0" smtClean="0">
                <a:solidFill>
                  <a:srgbClr val="380BD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ขอขอบพระคุณ</a:t>
            </a:r>
          </a:p>
          <a:p>
            <a:pPr algn="ctr"/>
            <a:r>
              <a:rPr lang="th-TH" sz="4400" b="1" dirty="0" smtClean="0">
                <a:solidFill>
                  <a:srgbClr val="380BD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คณะกรรมการทุกท่าน</a:t>
            </a:r>
          </a:p>
          <a:p>
            <a:pPr algn="ctr"/>
            <a:endParaRPr lang="en-US" sz="4400" b="1" dirty="0" smtClean="0">
              <a:solidFill>
                <a:srgbClr val="380BD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088463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title"/>
          </p:nvPr>
        </p:nvSpPr>
        <p:spPr>
          <a:prstGeom prst="foldedCorner">
            <a:avLst>
              <a:gd name="adj" fmla="val 18141"/>
            </a:avLst>
          </a:prstGeom>
        </p:spPr>
        <p:txBody>
          <a:bodyPr anchor="t">
            <a:noAutofit/>
          </a:bodyPr>
          <a:lstStyle/>
          <a:p>
            <a:r>
              <a:rPr lang="th-TH" sz="5400" dirty="0" smtClean="0">
                <a:ea typeface="Arial Unicode MS" pitchFamily="34" charset="-128"/>
              </a:rPr>
              <a:t>กรรมการควบคุมวิทยานิพนธ์</a:t>
            </a:r>
            <a:endParaRPr lang="en-US" sz="5400" dirty="0">
              <a:ea typeface="Arial Unicode MS" pitchFamily="34" charset="-128"/>
            </a:endParaRPr>
          </a:p>
        </p:txBody>
      </p:sp>
      <p:sp>
        <p:nvSpPr>
          <p:cNvPr id="7" name="Content Placeholder 1"/>
          <p:cNvSpPr>
            <a:spLocks noGrp="1"/>
          </p:cNvSpPr>
          <p:nvPr>
            <p:ph sz="quarter" idx="1"/>
          </p:nvPr>
        </p:nvSpPr>
        <p:spPr>
          <a:xfrm>
            <a:off x="503548" y="1412776"/>
            <a:ext cx="8136903" cy="4608512"/>
          </a:xfrm>
          <a:prstGeom prst="roundRect">
            <a:avLst>
              <a:gd name="adj" fmla="val 3356"/>
            </a:avLst>
          </a:prstGeo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  <a:tabLst>
                <a:tab pos="5486400" algn="l"/>
              </a:tabLst>
            </a:pPr>
            <a:r>
              <a:rPr lang="th-TH" sz="4000" b="1" dirty="0" smtClean="0"/>
              <a:t> พระ</a:t>
            </a:r>
            <a:r>
              <a:rPr lang="th-TH" sz="4000" b="1" dirty="0"/>
              <a:t>ครูโสภณพุทธิศาสตร์, </a:t>
            </a:r>
            <a:r>
              <a:rPr lang="th-TH" sz="4000" b="1" dirty="0" smtClean="0"/>
              <a:t>ดร.	ประธาน</a:t>
            </a:r>
            <a:endParaRPr lang="en-US" sz="4000" dirty="0"/>
          </a:p>
          <a:p>
            <a:pPr>
              <a:lnSpc>
                <a:spcPct val="150000"/>
              </a:lnSpc>
              <a:tabLst>
                <a:tab pos="5486400" algn="l"/>
              </a:tabLst>
            </a:pPr>
            <a:r>
              <a:rPr lang="th-TH" sz="4000" b="1" dirty="0" smtClean="0"/>
              <a:t> ผศ.ดร.</a:t>
            </a:r>
            <a:r>
              <a:rPr lang="th-TH" sz="4000" b="1" dirty="0"/>
              <a:t>สิน  งามประโคน        </a:t>
            </a:r>
            <a:r>
              <a:rPr lang="th-TH" sz="4000" b="1" dirty="0" smtClean="0"/>
              <a:t>	กรรมการ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45073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25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25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25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25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สภาพปัญหา</a:t>
            </a:r>
            <a:endParaRPr lang="en-US" dirty="0"/>
          </a:p>
        </p:txBody>
      </p:sp>
      <p:sp>
        <p:nvSpPr>
          <p:cNvPr id="4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611560" y="1340768"/>
            <a:ext cx="7920880" cy="4752528"/>
          </a:xfrm>
        </p:spPr>
        <p:txBody>
          <a:bodyPr anchor="t">
            <a:noAutofit/>
          </a:bodyPr>
          <a:lstStyle/>
          <a:p>
            <a:pPr marL="463550" indent="-463550" algn="thaiDist"/>
            <a:r>
              <a:rPr lang="th-TH" dirty="0" smtClean="0"/>
              <a:t>สภาพปัญหามีหลายสาเหตุ เช่น การขาด</a:t>
            </a:r>
            <a:r>
              <a:rPr lang="th-TH" dirty="0"/>
              <a:t>ความรู้ความเข้าใจในหลักการบริหารการศึกษา  </a:t>
            </a:r>
            <a:r>
              <a:rPr lang="th-TH" dirty="0" smtClean="0"/>
              <a:t>การ</a:t>
            </a:r>
            <a:r>
              <a:rPr lang="th-TH" dirty="0"/>
              <a:t>วางแผน  </a:t>
            </a:r>
            <a:r>
              <a:rPr lang="th-TH" dirty="0" smtClean="0"/>
              <a:t>การ</a:t>
            </a:r>
            <a:r>
              <a:rPr lang="th-TH" dirty="0"/>
              <a:t>วิจัย  และติดตามประเมินผล </a:t>
            </a:r>
            <a:r>
              <a:rPr lang="th-TH" dirty="0" smtClean="0"/>
              <a:t>ด้าน</a:t>
            </a:r>
            <a:r>
              <a:rPr lang="th-TH" dirty="0"/>
              <a:t>ครูสอนยังขาดทักษะในการสอน  </a:t>
            </a:r>
            <a:r>
              <a:rPr lang="th-TH" dirty="0" smtClean="0"/>
              <a:t>วิธีการ</a:t>
            </a:r>
            <a:r>
              <a:rPr lang="th-TH" dirty="0"/>
              <a:t>เรียนการสอน </a:t>
            </a:r>
            <a:r>
              <a:rPr lang="th-TH" dirty="0" smtClean="0"/>
              <a:t> ซึ่ง</a:t>
            </a:r>
            <a:r>
              <a:rPr lang="th-TH" dirty="0"/>
              <a:t>เป็นอำนาจหน้าที่ และภาระรับผิดชอบโดยตรงของ</a:t>
            </a:r>
            <a:r>
              <a:rPr lang="th-TH" dirty="0" smtClean="0"/>
              <a:t>ผู้บริหาร จึงควรมีการศึกษาวิจัยเพื่อพัฒนา</a:t>
            </a:r>
            <a:r>
              <a:rPr lang="th-TH" dirty="0"/>
              <a:t>คุณภาพการ</a:t>
            </a:r>
            <a:r>
              <a:rPr lang="th-TH" dirty="0" smtClean="0"/>
              <a:t>จัดการศึกษา</a:t>
            </a:r>
            <a:r>
              <a:rPr lang="th-TH" dirty="0"/>
              <a:t>สำนักเรียนพระปริยัติ</a:t>
            </a:r>
            <a:r>
              <a:rPr lang="th-TH" dirty="0" smtClean="0"/>
              <a:t>ธรรมแผนกบาลีให้ได้มาตรฐาน และ</a:t>
            </a:r>
            <a:r>
              <a:rPr lang="th-TH" dirty="0"/>
              <a:t>ให้เกิดความสำเร็จอย่างเป็น</a:t>
            </a:r>
            <a:r>
              <a:rPr lang="th-TH" dirty="0" smtClean="0"/>
              <a:t>รูปธรรม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17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th-TH" dirty="0"/>
              <a:t>วัตถุประสงค์การวิจัย</a:t>
            </a:r>
            <a:endParaRPr lang="en-US" dirty="0"/>
          </a:p>
        </p:txBody>
      </p:sp>
      <p:sp>
        <p:nvSpPr>
          <p:cNvPr id="4" name="ตัวแทน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Clr>
                <a:srgbClr val="FF0000"/>
              </a:buClr>
              <a:buSzPct val="90000"/>
              <a:buNone/>
            </a:pPr>
            <a:r>
              <a:rPr lang="th-TH" sz="3200" dirty="0" smtClean="0"/>
              <a:t>๑. เพื่อ</a:t>
            </a:r>
            <a:r>
              <a:rPr lang="th-TH" sz="3200" dirty="0"/>
              <a:t>ศึกษา</a:t>
            </a:r>
            <a:r>
              <a:rPr lang="th-TH" sz="3200" u="sng" dirty="0"/>
              <a:t>ภาวะผู้นำเชิงกลยุทธ์</a:t>
            </a:r>
            <a:r>
              <a:rPr lang="th-TH" sz="3200" dirty="0"/>
              <a:t>ของผู้บริหารสำนักเรียนพระปริยัติธรรมแผนก</a:t>
            </a:r>
            <a:r>
              <a:rPr lang="th-TH" sz="3200" dirty="0" smtClean="0"/>
              <a:t>บาลี</a:t>
            </a:r>
          </a:p>
          <a:p>
            <a:pPr marL="0" indent="0">
              <a:spcBef>
                <a:spcPts val="0"/>
              </a:spcBef>
              <a:buClr>
                <a:srgbClr val="FF0000"/>
              </a:buClr>
              <a:buSzPct val="90000"/>
              <a:buNone/>
            </a:pPr>
            <a:r>
              <a:rPr lang="th-TH" sz="3200" u="sng" dirty="0" smtClean="0"/>
              <a:t>องค์ประกอบและภาวะผู้นำ</a:t>
            </a:r>
            <a:r>
              <a:rPr lang="th-TH" sz="3200" dirty="0" smtClean="0"/>
              <a:t>  (แจกแบบสอบถาม)</a:t>
            </a:r>
            <a:endParaRPr lang="th-TH" sz="3200" dirty="0" smtClean="0"/>
          </a:p>
          <a:p>
            <a:pPr marL="0" indent="0">
              <a:spcBef>
                <a:spcPts val="0"/>
              </a:spcBef>
              <a:buClr>
                <a:srgbClr val="FF0000"/>
              </a:buClr>
              <a:buSzPct val="90000"/>
              <a:buNone/>
            </a:pPr>
            <a:r>
              <a:rPr lang="th-TH" sz="3200" dirty="0" smtClean="0">
                <a:solidFill>
                  <a:srgbClr val="380BDF"/>
                </a:solidFill>
              </a:rPr>
              <a:t>๒. เพื่อ</a:t>
            </a:r>
            <a:r>
              <a:rPr lang="th-TH" sz="3200" dirty="0">
                <a:solidFill>
                  <a:srgbClr val="380BDF"/>
                </a:solidFill>
              </a:rPr>
              <a:t>ศึกษาการ</a:t>
            </a:r>
            <a:r>
              <a:rPr lang="th-TH" sz="3200" u="sng" dirty="0">
                <a:solidFill>
                  <a:srgbClr val="380BDF"/>
                </a:solidFill>
              </a:rPr>
              <a:t>พัฒนาผู้นำเชิงกลยุทธ์</a:t>
            </a:r>
            <a:r>
              <a:rPr lang="th-TH" sz="3200" dirty="0">
                <a:solidFill>
                  <a:srgbClr val="380BDF"/>
                </a:solidFill>
              </a:rPr>
              <a:t>ของผู้บริหารสำนักเรียนพระปริยัติธรรมแผนก</a:t>
            </a:r>
            <a:r>
              <a:rPr lang="th-TH" sz="3200" dirty="0" smtClean="0">
                <a:solidFill>
                  <a:srgbClr val="380BDF"/>
                </a:solidFill>
              </a:rPr>
              <a:t>บาลี</a:t>
            </a:r>
          </a:p>
          <a:p>
            <a:pPr marL="0" indent="0">
              <a:spcBef>
                <a:spcPts val="0"/>
              </a:spcBef>
              <a:buClr>
                <a:srgbClr val="FF0000"/>
              </a:buClr>
              <a:buSzPct val="90000"/>
              <a:buNone/>
            </a:pPr>
            <a:r>
              <a:rPr lang="th-TH" sz="3200" u="sng" dirty="0" smtClean="0">
                <a:solidFill>
                  <a:srgbClr val="380BDF"/>
                </a:solidFill>
              </a:rPr>
              <a:t>พัฒนาภาวะผู้นำเชิงกลยุทธ</a:t>
            </a:r>
            <a:r>
              <a:rPr lang="th-TH" sz="3200" dirty="0" smtClean="0">
                <a:solidFill>
                  <a:srgbClr val="380BDF"/>
                </a:solidFill>
              </a:rPr>
              <a:t>  (อบรม-ทดสอบก่อน/หลัง)</a:t>
            </a:r>
            <a:endParaRPr lang="th-TH" sz="3200" dirty="0" smtClean="0">
              <a:solidFill>
                <a:srgbClr val="380BDF"/>
              </a:solidFill>
            </a:endParaRPr>
          </a:p>
          <a:p>
            <a:pPr marL="0" indent="0">
              <a:spcBef>
                <a:spcPts val="0"/>
              </a:spcBef>
              <a:buClr>
                <a:srgbClr val="FF0000"/>
              </a:buClr>
              <a:buSzPct val="90000"/>
              <a:buNone/>
            </a:pPr>
            <a:r>
              <a:rPr lang="th-TH" sz="3200" dirty="0" smtClean="0">
                <a:solidFill>
                  <a:schemeClr val="accent1">
                    <a:lumMod val="50000"/>
                  </a:schemeClr>
                </a:solidFill>
              </a:rPr>
              <a:t>๓. เพื่อ</a:t>
            </a:r>
            <a:r>
              <a:rPr lang="th-TH" sz="3200" dirty="0">
                <a:solidFill>
                  <a:schemeClr val="accent1">
                    <a:lumMod val="50000"/>
                  </a:schemeClr>
                </a:solidFill>
              </a:rPr>
              <a:t>ศึกษา</a:t>
            </a:r>
            <a:r>
              <a:rPr lang="th-TH" sz="3200" u="sng" dirty="0">
                <a:solidFill>
                  <a:srgbClr val="FF0000"/>
                </a:solidFill>
              </a:rPr>
              <a:t>รูปแบบการพัฒนาภาวะผู้นำเชิงกลยุทธ์</a:t>
            </a:r>
            <a:r>
              <a:rPr lang="th-TH" sz="3200" dirty="0">
                <a:solidFill>
                  <a:srgbClr val="FF0000"/>
                </a:solidFill>
              </a:rPr>
              <a:t>ของผู้บริหารสำนักเรียนพระปริยัติธรรมแผนก</a:t>
            </a:r>
            <a:r>
              <a:rPr lang="th-TH" sz="3200" dirty="0" smtClean="0">
                <a:solidFill>
                  <a:srgbClr val="FF0000"/>
                </a:solidFill>
              </a:rPr>
              <a:t>บาลี</a:t>
            </a:r>
          </a:p>
          <a:p>
            <a:pPr marL="0" indent="0">
              <a:spcBef>
                <a:spcPts val="0"/>
              </a:spcBef>
              <a:buClr>
                <a:srgbClr val="FF0000"/>
              </a:buClr>
              <a:buSzPct val="90000"/>
              <a:buNone/>
            </a:pPr>
            <a:r>
              <a:rPr lang="th-TH" sz="3200" u="sng" dirty="0" smtClean="0">
                <a:solidFill>
                  <a:srgbClr val="FF0000"/>
                </a:solidFill>
              </a:rPr>
              <a:t>“รูปแบบภาวะผู้นำเชิงกลยุทธ์</a:t>
            </a:r>
            <a:r>
              <a:rPr lang="th-TH" sz="3200" dirty="0">
                <a:solidFill>
                  <a:srgbClr val="FF0000"/>
                </a:solidFill>
              </a:rPr>
              <a:t>ของผู้บริหารสำนักเรียนพระปริยัติธรรมแผนก</a:t>
            </a:r>
            <a:r>
              <a:rPr lang="th-TH" sz="3200" dirty="0" smtClean="0">
                <a:solidFill>
                  <a:srgbClr val="FF0000"/>
                </a:solidFill>
              </a:rPr>
              <a:t>บาลี”</a:t>
            </a:r>
            <a:endParaRPr lang="th-TH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129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r>
              <a:rPr lang="th-TH" dirty="0"/>
              <a:t>ขอบเขตการวิจัย</a:t>
            </a:r>
            <a:endParaRPr lang="en-US" dirty="0"/>
          </a:p>
        </p:txBody>
      </p:sp>
      <p:sp>
        <p:nvSpPr>
          <p:cNvPr id="4" name="ตัวแทน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400050" indent="-400050">
              <a:spcBef>
                <a:spcPts val="0"/>
              </a:spcBef>
              <a:buNone/>
            </a:pPr>
            <a:r>
              <a:rPr lang="th-TH" b="1" dirty="0" smtClean="0">
                <a:solidFill>
                  <a:srgbClr val="000099"/>
                </a:solidFill>
              </a:rPr>
              <a:t>๑. ด้านเนื้อหา</a:t>
            </a:r>
            <a:r>
              <a:rPr lang="en-US" b="1" dirty="0" smtClean="0">
                <a:solidFill>
                  <a:srgbClr val="000099"/>
                </a:solidFill>
              </a:rPr>
              <a:t>: </a:t>
            </a:r>
            <a:r>
              <a:rPr lang="th-TH" dirty="0" smtClean="0"/>
              <a:t>ศึกษา</a:t>
            </a:r>
            <a:r>
              <a:rPr lang="th-TH" dirty="0" smtClean="0">
                <a:solidFill>
                  <a:prstClr val="black"/>
                </a:solidFill>
              </a:rPr>
              <a:t>องค์ประกอบ แนวคิด รูปแบบ และกระบวนการพัฒนาภาวะผู้นำ</a:t>
            </a:r>
            <a:endParaRPr lang="th-TH" dirty="0" smtClean="0"/>
          </a:p>
          <a:p>
            <a:pPr marL="400050" indent="-400050">
              <a:spcBef>
                <a:spcPts val="1200"/>
              </a:spcBef>
              <a:buNone/>
            </a:pPr>
            <a:r>
              <a:rPr lang="th-TH" b="1" dirty="0" smtClean="0">
                <a:solidFill>
                  <a:srgbClr val="000099"/>
                </a:solidFill>
              </a:rPr>
              <a:t>๒. ประชากรและกลุ่มตัวอย่าง</a:t>
            </a:r>
            <a:r>
              <a:rPr lang="en-US" b="1" dirty="0" smtClean="0">
                <a:solidFill>
                  <a:srgbClr val="000099"/>
                </a:solidFill>
              </a:rPr>
              <a:t>: </a:t>
            </a:r>
            <a:r>
              <a:rPr lang="th-TH" dirty="0" smtClean="0"/>
              <a:t>ผู้บริหาร และครูผู้สอนสำนักเรียนบาลีในเขต กรุงเทพมหานคร </a:t>
            </a:r>
            <a:r>
              <a:rPr lang="th-TH" dirty="0" smtClean="0">
                <a:solidFill>
                  <a:srgbClr val="FF0000"/>
                </a:solidFill>
              </a:rPr>
              <a:t>จำนวน ๑๕ แห่งๆ ละ ๒ รูป/คน  รวมเป็น ๓๐ รูป/คน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th-TH" dirty="0" smtClean="0"/>
          </a:p>
        </p:txBody>
      </p:sp>
    </p:spTree>
    <p:extLst>
      <p:ext uri="{BB962C8B-B14F-4D97-AF65-F5344CB8AC3E}">
        <p14:creationId xmlns:p14="http://schemas.microsoft.com/office/powerpoint/2010/main" val="4241075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r>
              <a:rPr lang="th-TH" dirty="0"/>
              <a:t>นิยามศัพท์เฉพาะ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61950" indent="-361950" algn="thaiDist">
              <a:buFont typeface="Wingdings" pitchFamily="2" charset="2"/>
              <a:buChar char="§"/>
              <a:tabLst>
                <a:tab pos="725488" algn="l"/>
              </a:tabLst>
            </a:pPr>
            <a:r>
              <a:rPr lang="th-TH" sz="4000" dirty="0"/>
              <a:t>ผู้นำเชิงกล</a:t>
            </a:r>
            <a:r>
              <a:rPr lang="th-TH" sz="4000" dirty="0" smtClean="0"/>
              <a:t>ยุทธ์</a:t>
            </a:r>
          </a:p>
          <a:p>
            <a:pPr marL="361950" indent="-361950" algn="thaiDist">
              <a:buFont typeface="Wingdings" pitchFamily="2" charset="2"/>
              <a:buChar char="§"/>
              <a:tabLst>
                <a:tab pos="725488" algn="l"/>
              </a:tabLst>
            </a:pPr>
            <a:r>
              <a:rPr lang="th-TH" sz="4000" dirty="0" smtClean="0"/>
              <a:t>ผู้บริหาร</a:t>
            </a:r>
          </a:p>
          <a:p>
            <a:pPr marL="361950" indent="-361950" algn="thaiDist">
              <a:buFont typeface="Wingdings" pitchFamily="2" charset="2"/>
              <a:buChar char="§"/>
              <a:tabLst>
                <a:tab pos="725488" algn="l"/>
              </a:tabLst>
            </a:pPr>
            <a:r>
              <a:rPr lang="th-TH" sz="4000" dirty="0" smtClean="0"/>
              <a:t>สมรรถนะ</a:t>
            </a:r>
          </a:p>
          <a:p>
            <a:pPr marL="361950" indent="-361950" algn="thaiDist">
              <a:buFont typeface="Wingdings" pitchFamily="2" charset="2"/>
              <a:buChar char="§"/>
              <a:tabLst>
                <a:tab pos="725488" algn="l"/>
              </a:tabLst>
            </a:pPr>
            <a:r>
              <a:rPr lang="th-TH" sz="4000" dirty="0"/>
              <a:t>รูปแบบการบริหารเชิงกล</a:t>
            </a:r>
            <a:r>
              <a:rPr lang="th-TH" sz="4000" dirty="0" smtClean="0"/>
              <a:t>ยุทธ์</a:t>
            </a:r>
          </a:p>
          <a:p>
            <a:pPr marL="361950" indent="-361950" algn="thaiDist">
              <a:buFont typeface="Wingdings" pitchFamily="2" charset="2"/>
              <a:buChar char="§"/>
              <a:tabLst>
                <a:tab pos="725488" algn="l"/>
              </a:tabLst>
            </a:pPr>
            <a:r>
              <a:rPr lang="th-TH" sz="4000" dirty="0"/>
              <a:t>สำนักเรียนพระปริยัติ</a:t>
            </a:r>
            <a:r>
              <a:rPr lang="th-TH" sz="4000" dirty="0" smtClean="0"/>
              <a:t>ธรรม</a:t>
            </a:r>
          </a:p>
          <a:p>
            <a:pPr marL="361950" indent="-361950" algn="thaiDist">
              <a:buFont typeface="Wingdings" pitchFamily="2" charset="2"/>
              <a:buChar char="§"/>
              <a:tabLst>
                <a:tab pos="725488" algn="l"/>
              </a:tabLst>
            </a:pPr>
            <a:r>
              <a:rPr lang="th-TH" sz="4000" dirty="0"/>
              <a:t>องค์ประกอบของผู้นำเชิงกลยุทธ์</a:t>
            </a:r>
            <a:endParaRPr lang="th-TH" sz="4000" dirty="0" smtClean="0"/>
          </a:p>
        </p:txBody>
      </p:sp>
    </p:spTree>
    <p:extLst>
      <p:ext uri="{BB962C8B-B14F-4D97-AF65-F5344CB8AC3E}">
        <p14:creationId xmlns:p14="http://schemas.microsoft.com/office/powerpoint/2010/main" val="4160035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r>
              <a:rPr lang="th-TH" dirty="0"/>
              <a:t>วิธีดำเนินการวิจัย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7" y="1340768"/>
            <a:ext cx="8136904" cy="4752528"/>
          </a:xfrm>
        </p:spPr>
        <p:txBody>
          <a:bodyPr>
            <a:normAutofit/>
          </a:bodyPr>
          <a:lstStyle/>
          <a:p>
            <a:pPr marL="400050" indent="-400050" algn="thaiDist">
              <a:buClr>
                <a:srgbClr val="C00000"/>
              </a:buClr>
              <a:buSzPct val="90000"/>
              <a:buAutoNum type="thaiNumPeriod"/>
            </a:pPr>
            <a:r>
              <a:rPr lang="th-TH" dirty="0" smtClean="0"/>
              <a:t>วิเคราะห์องค์ประกอบภาวะผู้นำเชิงกลยุทธ์ของผู้บริหาร</a:t>
            </a:r>
          </a:p>
          <a:p>
            <a:pPr marL="400050" indent="-400050" algn="thaiDist">
              <a:buClr>
                <a:srgbClr val="C00000"/>
              </a:buClr>
              <a:buSzPct val="90000"/>
              <a:buAutoNum type="thaiNumPeriod"/>
            </a:pPr>
            <a:r>
              <a:rPr lang="th-TH" dirty="0" smtClean="0"/>
              <a:t>สร้าง</a:t>
            </a:r>
            <a:r>
              <a:rPr lang="th-TH" dirty="0"/>
              <a:t>เครื่องมือและพัฒนา</a:t>
            </a:r>
            <a:r>
              <a:rPr lang="th-TH" dirty="0" smtClean="0"/>
              <a:t>เครื่องมือ</a:t>
            </a:r>
          </a:p>
          <a:p>
            <a:pPr marL="400050" indent="-400050" algn="thaiDist">
              <a:buClr>
                <a:srgbClr val="C00000"/>
              </a:buClr>
              <a:buSzPct val="90000"/>
              <a:buAutoNum type="thaiNumPeriod"/>
            </a:pPr>
            <a:r>
              <a:rPr lang="th-TH" dirty="0" smtClean="0"/>
              <a:t>การ</a:t>
            </a:r>
            <a:r>
              <a:rPr lang="th-TH" dirty="0"/>
              <a:t>เก็บรวบรวมข้อมูลและการวิเคราะห์</a:t>
            </a:r>
            <a:r>
              <a:rPr lang="th-TH" dirty="0" smtClean="0"/>
              <a:t>ข้อมูล</a:t>
            </a:r>
          </a:p>
          <a:p>
            <a:pPr marL="400050" indent="-400050" algn="thaiDist">
              <a:buClr>
                <a:srgbClr val="C00000"/>
              </a:buClr>
              <a:buSzPct val="90000"/>
              <a:buAutoNum type="thaiNumPeriod"/>
            </a:pPr>
            <a:r>
              <a:rPr lang="en-US" dirty="0" smtClean="0"/>
              <a:t>Focus group </a:t>
            </a:r>
            <a:r>
              <a:rPr lang="th-TH" dirty="0" smtClean="0"/>
              <a:t>เพื่อตรวจสอบรูปแบบภาวะผู้นำ</a:t>
            </a:r>
          </a:p>
          <a:p>
            <a:pPr marL="400050" indent="-400050" algn="thaiDist">
              <a:buClr>
                <a:srgbClr val="C00000"/>
              </a:buClr>
              <a:buSzPct val="90000"/>
              <a:buAutoNum type="thaiNumPeriod"/>
            </a:pPr>
            <a:r>
              <a:rPr lang="en-US" dirty="0" smtClean="0"/>
              <a:t>Public Hearing </a:t>
            </a:r>
            <a:r>
              <a:rPr lang="th-TH" dirty="0" smtClean="0"/>
              <a:t>เพื่อเสนอต่อสาธารณะและตรวจสอบความถูกต้อง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059045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th-TH" sz="5400" dirty="0" smtClean="0"/>
              <a:t>เครื่องมือและการวิเคราะห์ข้อมูล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196752"/>
            <a:ext cx="8136904" cy="5040560"/>
          </a:xfrm>
        </p:spPr>
        <p:txBody>
          <a:bodyPr>
            <a:noAutofit/>
          </a:bodyPr>
          <a:lstStyle/>
          <a:p>
            <a:pPr marL="0" indent="0" algn="thaiDist">
              <a:spcBef>
                <a:spcPts val="0"/>
              </a:spcBef>
              <a:buNone/>
              <a:tabLst>
                <a:tab pos="630238" algn="l"/>
              </a:tabLst>
            </a:pPr>
            <a:r>
              <a:rPr lang="th-TH" sz="3200" b="1" dirty="0" smtClean="0"/>
              <a:t>เครื่องมือ</a:t>
            </a:r>
            <a:r>
              <a:rPr lang="th-TH" sz="3200" b="1" dirty="0"/>
              <a:t>ที่ใช้ในการ</a:t>
            </a:r>
            <a:r>
              <a:rPr lang="th-TH" sz="3200" b="1" dirty="0" smtClean="0"/>
              <a:t>วิจัย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3200" dirty="0" smtClean="0"/>
              <a:t>     ๑. </a:t>
            </a:r>
            <a:r>
              <a:rPr lang="th-TH" sz="3200" dirty="0"/>
              <a:t>แบบสัมภาษณ์แบบไม่มีโครงสร้าง (</a:t>
            </a:r>
            <a:r>
              <a:rPr lang="en-US" sz="3200" dirty="0"/>
              <a:t>Unstructured Interview</a:t>
            </a:r>
            <a:r>
              <a:rPr lang="th-TH" sz="3200" dirty="0"/>
              <a:t>)</a:t>
            </a:r>
            <a:endParaRPr lang="en-US" sz="3200" dirty="0"/>
          </a:p>
          <a:p>
            <a:pPr marL="0" indent="0">
              <a:spcBef>
                <a:spcPts val="0"/>
              </a:spcBef>
              <a:buNone/>
            </a:pPr>
            <a:r>
              <a:rPr lang="th-TH" sz="3200" dirty="0" smtClean="0"/>
              <a:t>     ๒. </a:t>
            </a:r>
            <a:r>
              <a:rPr lang="th-TH" sz="3200" dirty="0"/>
              <a:t>แบบสอบถาม (</a:t>
            </a:r>
            <a:r>
              <a:rPr lang="en-US" sz="3200" dirty="0" smtClean="0"/>
              <a:t>Questionnaire</a:t>
            </a:r>
            <a:r>
              <a:rPr lang="th-TH" sz="3200" dirty="0"/>
              <a:t>)</a:t>
            </a:r>
            <a:endParaRPr lang="en-US" sz="3200" dirty="0"/>
          </a:p>
          <a:p>
            <a:pPr marL="0" indent="0">
              <a:spcBef>
                <a:spcPts val="0"/>
              </a:spcBef>
              <a:buNone/>
            </a:pPr>
            <a:r>
              <a:rPr lang="th-TH" sz="3200" dirty="0" smtClean="0"/>
              <a:t>     ๓. </a:t>
            </a:r>
            <a:r>
              <a:rPr lang="th-TH" sz="3200" dirty="0"/>
              <a:t>แบบตรวจสอบยืนยันรูปแบบ (</a:t>
            </a:r>
            <a:r>
              <a:rPr lang="en-US" sz="3200" dirty="0" err="1" smtClean="0"/>
              <a:t>Opinionnaire</a:t>
            </a:r>
            <a:r>
              <a:rPr lang="th-TH" sz="3200" dirty="0" smtClean="0"/>
              <a:t>)</a:t>
            </a:r>
          </a:p>
          <a:p>
            <a:pPr marL="0" indent="0">
              <a:spcBef>
                <a:spcPts val="0"/>
              </a:spcBef>
              <a:buNone/>
              <a:tabLst>
                <a:tab pos="536575" algn="l"/>
              </a:tabLst>
            </a:pPr>
            <a:r>
              <a:rPr lang="th-TH" sz="3200" b="1" dirty="0" smtClean="0"/>
              <a:t>การวิเคราะห์ข้อมูล</a:t>
            </a:r>
          </a:p>
          <a:p>
            <a:pPr marL="725488" lvl="1" indent="-360363">
              <a:spcBef>
                <a:spcPts val="0"/>
              </a:spcBef>
              <a:buClr>
                <a:srgbClr val="C00000"/>
              </a:buClr>
              <a:buSzPct val="90000"/>
              <a:buAutoNum type="thaiNumPeriod"/>
              <a:tabLst>
                <a:tab pos="536575" algn="l"/>
              </a:tabLst>
            </a:pPr>
            <a:r>
              <a:rPr lang="th-TH" sz="3200" dirty="0" smtClean="0"/>
              <a:t>วิเคราะห์</a:t>
            </a:r>
            <a:r>
              <a:rPr lang="th-TH" sz="3200" dirty="0"/>
              <a:t>เอกสาร </a:t>
            </a:r>
            <a:endParaRPr lang="th-TH" sz="3200" dirty="0" smtClean="0"/>
          </a:p>
          <a:p>
            <a:pPr marL="725488" lvl="1" indent="-360363">
              <a:spcBef>
                <a:spcPts val="0"/>
              </a:spcBef>
              <a:buClr>
                <a:srgbClr val="C00000"/>
              </a:buClr>
              <a:buSzPct val="90000"/>
              <a:buAutoNum type="thaiNumPeriod"/>
              <a:tabLst>
                <a:tab pos="536575" algn="l"/>
              </a:tabLst>
            </a:pPr>
            <a:r>
              <a:rPr lang="th-TH" sz="3200" dirty="0" smtClean="0"/>
              <a:t>สังเคราะห์</a:t>
            </a:r>
            <a:r>
              <a:rPr lang="th-TH" sz="3200" dirty="0"/>
              <a:t>องค์</a:t>
            </a:r>
            <a:r>
              <a:rPr lang="th-TH" sz="3200" dirty="0" smtClean="0"/>
              <a:t>ความรู้</a:t>
            </a:r>
          </a:p>
          <a:p>
            <a:pPr marL="725488" lvl="1" indent="-360363">
              <a:spcBef>
                <a:spcPts val="0"/>
              </a:spcBef>
              <a:buClr>
                <a:srgbClr val="C00000"/>
              </a:buClr>
              <a:buSzPct val="90000"/>
              <a:buAutoNum type="thaiNumPeriod"/>
              <a:tabLst>
                <a:tab pos="536575" algn="l"/>
              </a:tabLst>
            </a:pPr>
            <a:r>
              <a:rPr lang="th-TH" sz="3200" dirty="0" smtClean="0"/>
              <a:t>สร้าง</a:t>
            </a:r>
            <a:r>
              <a:rPr lang="th-TH" sz="3200" dirty="0"/>
              <a:t>แบบสัมภาษณ์แบบไม่มี</a:t>
            </a:r>
            <a:r>
              <a:rPr lang="th-TH" sz="3200" dirty="0" smtClean="0"/>
              <a:t>โครงสร้าง</a:t>
            </a:r>
          </a:p>
          <a:p>
            <a:pPr marL="725488" lvl="1" indent="-360363">
              <a:spcBef>
                <a:spcPts val="0"/>
              </a:spcBef>
              <a:buClr>
                <a:srgbClr val="C00000"/>
              </a:buClr>
              <a:buSzPct val="90000"/>
              <a:buAutoNum type="thaiNumPeriod"/>
              <a:tabLst>
                <a:tab pos="536575" algn="l"/>
              </a:tabLst>
            </a:pPr>
            <a:r>
              <a:rPr lang="th-TH" sz="3200" dirty="0" smtClean="0"/>
              <a:t>นำ</a:t>
            </a:r>
            <a:r>
              <a:rPr lang="th-TH" sz="3200" dirty="0"/>
              <a:t>แบบ</a:t>
            </a:r>
            <a:r>
              <a:rPr lang="th-TH" sz="3200" dirty="0" smtClean="0"/>
              <a:t>สัมภาษณ์เสนอ</a:t>
            </a:r>
            <a:r>
              <a:rPr lang="th-TH" sz="3200" dirty="0"/>
              <a:t>อาจารย์ที่</a:t>
            </a:r>
            <a:r>
              <a:rPr lang="th-TH" sz="3200" dirty="0" smtClean="0"/>
              <a:t>ปรึกษา</a:t>
            </a:r>
          </a:p>
          <a:p>
            <a:pPr marL="725488" lvl="1" indent="-360363">
              <a:spcBef>
                <a:spcPts val="0"/>
              </a:spcBef>
              <a:buClr>
                <a:srgbClr val="C00000"/>
              </a:buClr>
              <a:buSzPct val="90000"/>
              <a:buAutoNum type="thaiNumPeriod"/>
              <a:tabLst>
                <a:tab pos="536575" algn="l"/>
              </a:tabLst>
            </a:pPr>
            <a:r>
              <a:rPr lang="th-TH" sz="3200" dirty="0"/>
              <a:t>ไปสัมภาษณ์ผู้เชี่ยวชาญที่กำหนดไว้</a:t>
            </a:r>
            <a:endParaRPr lang="th-TH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3454053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>
            <a:stCxn id="4" idx="3"/>
            <a:endCxn id="39" idx="1"/>
          </p:cNvCxnSpPr>
          <p:nvPr/>
        </p:nvCxnSpPr>
        <p:spPr>
          <a:xfrm>
            <a:off x="2987824" y="2420888"/>
            <a:ext cx="3096344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th-TH" dirty="0" smtClean="0"/>
              <a:t>กรอบแนวคิดการวิจัย</a:t>
            </a:r>
            <a:endParaRPr lang="en-US" dirty="0"/>
          </a:p>
        </p:txBody>
      </p:sp>
      <p:sp>
        <p:nvSpPr>
          <p:cNvPr id="32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sp>
        <p:nvSpPr>
          <p:cNvPr id="33" name="Rectangle 3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722313" algn="l"/>
                <a:tab pos="914400" algn="l"/>
              </a:tabLst>
            </a:pPr>
            <a:endParaRPr kumimoji="0" lang="th-TH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3568" y="1412776"/>
            <a:ext cx="2304256" cy="201622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th-TH" b="1" dirty="0" smtClean="0">
                <a:solidFill>
                  <a:srgbClr val="380BDF"/>
                </a:solidFill>
                <a:latin typeface="TH SarabunPSK" pitchFamily="34" charset="-34"/>
                <a:cs typeface="TH SarabunPSK" pitchFamily="34" charset="-34"/>
              </a:rPr>
              <a:t>องค์ประกอบภาวะ</a:t>
            </a:r>
            <a:r>
              <a:rPr lang="th-TH" b="1" dirty="0">
                <a:solidFill>
                  <a:srgbClr val="380BDF"/>
                </a:solidFill>
                <a:latin typeface="TH SarabunPSK" pitchFamily="34" charset="-34"/>
                <a:cs typeface="TH SarabunPSK" pitchFamily="34" charset="-34"/>
              </a:rPr>
              <a:t>ผู้นำเชิงกลยุทธ์</a:t>
            </a:r>
            <a:endParaRPr lang="en-US" dirty="0">
              <a:solidFill>
                <a:srgbClr val="380BDF"/>
              </a:solidFill>
              <a:latin typeface="TH SarabunPSK" pitchFamily="34" charset="-34"/>
              <a:cs typeface="TH SarabunPSK" pitchFamily="34" charset="-34"/>
            </a:endParaRPr>
          </a:p>
          <a:p>
            <a:pPr marL="225425" lvl="1">
              <a:tabLst>
                <a:tab pos="225425" algn="l"/>
              </a:tabLst>
            </a:pP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-การวางแผนกลยุทธ์</a:t>
            </a:r>
            <a:endParaRPr lang="en-US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pPr marL="225425" lvl="1">
              <a:tabLst>
                <a:tab pos="225425" algn="l"/>
              </a:tabLst>
            </a:pP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-ภาวะผู้นำ</a:t>
            </a:r>
            <a:endParaRPr lang="en-US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pPr marL="225425" lvl="1">
              <a:tabLst>
                <a:tab pos="225425" algn="l"/>
              </a:tabLst>
            </a:pP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-วิสัยทัศน์</a:t>
            </a:r>
            <a:endParaRPr lang="en-US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pPr marL="225425" lvl="1">
              <a:tabLst>
                <a:tab pos="225425" algn="l"/>
              </a:tabLst>
            </a:pP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-สมรรถนะ</a:t>
            </a:r>
            <a:r>
              <a:rPr lang="en-US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</a:t>
            </a:r>
          </a:p>
          <a:p>
            <a:pPr marL="225425" lvl="1">
              <a:tabLst>
                <a:tab pos="225425" algn="l"/>
              </a:tabLst>
            </a:pP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-คุณธรรมจริยธรรม</a:t>
            </a:r>
            <a:endParaRPr lang="en-US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pPr marL="225425" lvl="1">
              <a:tabLst>
                <a:tab pos="225425" algn="l"/>
              </a:tabLst>
            </a:pP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-การบริหาร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องค์กร</a:t>
            </a:r>
            <a:endParaRPr lang="en-US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419872" y="1431615"/>
            <a:ext cx="2304256" cy="199738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b="1" dirty="0">
                <a:solidFill>
                  <a:srgbClr val="380BDF"/>
                </a:solidFill>
                <a:latin typeface="TH SarabunPSK" pitchFamily="34" charset="-34"/>
                <a:cs typeface="TH SarabunPSK" pitchFamily="34" charset="-34"/>
              </a:rPr>
              <a:t>ผู้บริหาร</a:t>
            </a:r>
            <a:r>
              <a:rPr lang="th-TH" b="1" dirty="0" smtClean="0">
                <a:solidFill>
                  <a:srgbClr val="380BDF"/>
                </a:solidFill>
                <a:latin typeface="TH SarabunPSK" pitchFamily="34" charset="-34"/>
                <a:cs typeface="TH SarabunPSK" pitchFamily="34" charset="-34"/>
              </a:rPr>
              <a:t>สำนักเรียนพระปริยัติ</a:t>
            </a:r>
          </a:p>
          <a:p>
            <a:pPr algn="ctr"/>
            <a:r>
              <a:rPr lang="th-TH" b="1" dirty="0" smtClean="0">
                <a:solidFill>
                  <a:srgbClr val="380BDF"/>
                </a:solidFill>
                <a:latin typeface="TH SarabunPSK" pitchFamily="34" charset="-34"/>
                <a:cs typeface="TH SarabunPSK" pitchFamily="34" charset="-34"/>
              </a:rPr>
              <a:t>ธรรม</a:t>
            </a:r>
            <a:r>
              <a:rPr lang="th-TH" b="1" dirty="0">
                <a:solidFill>
                  <a:srgbClr val="380BDF"/>
                </a:solidFill>
                <a:latin typeface="TH SarabunPSK" pitchFamily="34" charset="-34"/>
                <a:cs typeface="TH SarabunPSK" pitchFamily="34" charset="-34"/>
              </a:rPr>
              <a:t>แผนกบาลี</a:t>
            </a:r>
            <a:endParaRPr lang="en-US" dirty="0">
              <a:solidFill>
                <a:srgbClr val="380BDF"/>
              </a:solidFill>
              <a:latin typeface="TH SarabunPSK" pitchFamily="34" charset="-34"/>
              <a:cs typeface="TH SarabunPSK" pitchFamily="34" charset="-34"/>
            </a:endParaRPr>
          </a:p>
          <a:p>
            <a:pPr marL="287338" lvl="1">
              <a:tabLst>
                <a:tab pos="287338" algn="l"/>
              </a:tabLst>
            </a:pP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-การวางแผน</a:t>
            </a:r>
            <a:endParaRPr lang="en-US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pPr marL="287338" lvl="1">
              <a:tabLst>
                <a:tab pos="287338" algn="l"/>
              </a:tabLst>
            </a:pP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-การจัดองค์กร</a:t>
            </a:r>
            <a:endParaRPr lang="en-US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pPr marL="287338" lvl="1">
              <a:tabLst>
                <a:tab pos="287338" algn="l"/>
              </a:tabLst>
            </a:pP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-การบริหารคน</a:t>
            </a:r>
            <a:endParaRPr lang="en-US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pPr marL="287338" lvl="1">
              <a:tabLst>
                <a:tab pos="287338" algn="l"/>
              </a:tabLst>
            </a:pP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-การบริหารงาน</a:t>
            </a:r>
            <a:endParaRPr lang="en-US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pPr marL="287338" lvl="1">
              <a:tabLst>
                <a:tab pos="287338" algn="l"/>
              </a:tabLst>
            </a:pP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-การบริหารงบประมาณ</a:t>
            </a:r>
            <a:endParaRPr lang="en-US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84168" y="1412776"/>
            <a:ext cx="2304256" cy="20162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b="1" dirty="0">
                <a:solidFill>
                  <a:srgbClr val="380BDF"/>
                </a:solidFill>
                <a:latin typeface="TH SarabunPSK" pitchFamily="34" charset="-34"/>
                <a:cs typeface="TH SarabunPSK" pitchFamily="34" charset="-34"/>
              </a:rPr>
              <a:t>การ</a:t>
            </a:r>
            <a:r>
              <a:rPr lang="th-TH" b="1" dirty="0" smtClean="0">
                <a:solidFill>
                  <a:srgbClr val="380BDF"/>
                </a:solidFill>
                <a:latin typeface="TH SarabunPSK" pitchFamily="34" charset="-34"/>
                <a:cs typeface="TH SarabunPSK" pitchFamily="34" charset="-34"/>
              </a:rPr>
              <a:t>บริหารตาม</a:t>
            </a:r>
            <a:r>
              <a:rPr lang="th-TH" b="1" dirty="0">
                <a:solidFill>
                  <a:srgbClr val="380BDF"/>
                </a:solidFill>
                <a:latin typeface="TH SarabunPSK" pitchFamily="34" charset="-34"/>
                <a:cs typeface="TH SarabunPSK" pitchFamily="34" charset="-34"/>
              </a:rPr>
              <a:t>หลักสัปปุริสธรรม</a:t>
            </a:r>
            <a:endParaRPr lang="en-US" dirty="0">
              <a:solidFill>
                <a:srgbClr val="380BDF"/>
              </a:solidFill>
              <a:latin typeface="TH SarabunPSK" pitchFamily="34" charset="-34"/>
              <a:cs typeface="TH SarabunPSK" pitchFamily="34" charset="-34"/>
            </a:endParaRPr>
          </a:p>
          <a:p>
            <a:pPr marL="287338">
              <a:tabLst>
                <a:tab pos="287338" algn="l"/>
              </a:tabLst>
            </a:pP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-รู้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เหตุ            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-รู้กาล</a:t>
            </a:r>
            <a:endParaRPr lang="en-US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pPr marL="287338">
              <a:tabLst>
                <a:tab pos="287338" algn="l"/>
              </a:tabLst>
            </a:pP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รู้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ผล             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-รู้ชุมชน</a:t>
            </a:r>
            <a:endParaRPr lang="en-US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pPr marL="287338">
              <a:tabLst>
                <a:tab pos="287338" algn="l"/>
              </a:tabLst>
            </a:pP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รู้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ตน             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-รู้บุคคล</a:t>
            </a:r>
            <a:endParaRPr lang="en-US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pPr marL="287338">
              <a:tabLst>
                <a:tab pos="287338" algn="l"/>
              </a:tabLst>
            </a:pP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รู้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ประมาณ</a:t>
            </a:r>
            <a:endParaRPr lang="en-US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967452" y="3960412"/>
            <a:ext cx="2592288" cy="185396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th-TH" b="1" dirty="0">
                <a:solidFill>
                  <a:srgbClr val="380BDF"/>
                </a:solidFill>
                <a:latin typeface="TH SarabunPSK" pitchFamily="34" charset="-34"/>
                <a:cs typeface="TH SarabunPSK" pitchFamily="34" charset="-34"/>
              </a:rPr>
              <a:t>ผู้นำเชิงกลยุทธ์ทางพระพุทธศาสนา</a:t>
            </a:r>
            <a:endParaRPr lang="en-US" b="1" dirty="0">
              <a:solidFill>
                <a:srgbClr val="380BDF"/>
              </a:solidFill>
              <a:latin typeface="TH SarabunPSK" pitchFamily="34" charset="-34"/>
              <a:cs typeface="TH SarabunPSK" pitchFamily="34" charset="-34"/>
            </a:endParaRPr>
          </a:p>
          <a:p>
            <a:pPr marL="287338" lvl="1">
              <a:tabLst>
                <a:tab pos="287338" algn="l"/>
              </a:tabLst>
            </a:pP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-พุทธวิธีการวางแผน</a:t>
            </a:r>
            <a:endParaRPr lang="en-US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pPr marL="287338" lvl="1">
              <a:tabLst>
                <a:tab pos="287338" algn="l"/>
              </a:tabLst>
            </a:pP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-พุทธวิธีการจัดองค์กร</a:t>
            </a:r>
            <a:endParaRPr lang="en-US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pPr marL="287338" lvl="1">
              <a:tabLst>
                <a:tab pos="287338" algn="l"/>
              </a:tabLst>
            </a:pP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-พุทธวิธีการบริหารบุคคล</a:t>
            </a:r>
            <a:endParaRPr lang="en-US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pPr marL="287338" lvl="1">
              <a:tabLst>
                <a:tab pos="287338" algn="l"/>
              </a:tabLst>
            </a:pP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-พุทธวิธีการอำนวยการ</a:t>
            </a:r>
            <a:endParaRPr lang="en-US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pPr marL="287338" lvl="1">
              <a:tabLst>
                <a:tab pos="287338" algn="l"/>
              </a:tabLst>
            </a:pP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-พุทธวิธีในการกำกับดูแล</a:t>
            </a:r>
            <a:endParaRPr lang="en-US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714150" y="4023302"/>
            <a:ext cx="2664296" cy="1728191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b="1" dirty="0">
                <a:solidFill>
                  <a:srgbClr val="380BDF"/>
                </a:solidFill>
                <a:latin typeface="TH SarabunPSK" pitchFamily="34" charset="-34"/>
                <a:cs typeface="TH SarabunPSK" pitchFamily="34" charset="-34"/>
              </a:rPr>
              <a:t>รูปแบบการพัฒนาผู้นำเชิงกลยุทธ์</a:t>
            </a:r>
            <a:endParaRPr lang="en-US" dirty="0">
              <a:solidFill>
                <a:srgbClr val="380BDF"/>
              </a:solidFill>
              <a:latin typeface="TH SarabunPSK" pitchFamily="34" charset="-34"/>
              <a:cs typeface="TH SarabunPSK" pitchFamily="34" charset="-34"/>
            </a:endParaRPr>
          </a:p>
          <a:p>
            <a:pPr indent="287338">
              <a:tabLst>
                <a:tab pos="287338" algn="l"/>
              </a:tabLst>
            </a:pP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รูปแบบที่ยึดคุณธรรมจริยธรรม</a:t>
            </a:r>
            <a:endParaRPr lang="en-US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pPr indent="287338">
              <a:tabLst>
                <a:tab pos="287338" algn="l"/>
              </a:tabLst>
            </a:pP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-รูปแบบ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การบริหารแบบมุ่งเป้าหมาย</a:t>
            </a:r>
            <a:endParaRPr lang="en-US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pPr indent="287338">
              <a:tabLst>
                <a:tab pos="287338" algn="l"/>
              </a:tabLst>
            </a:pP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-รูปแบบ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การบริหารแบบผสมผสาน</a:t>
            </a:r>
            <a:endParaRPr lang="en-US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pPr indent="287338">
              <a:tabLst>
                <a:tab pos="287338" algn="l"/>
              </a:tabLst>
            </a:pP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-รูปแบบ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การบริหาเชิงเครือข่าย</a:t>
            </a:r>
            <a:endParaRPr lang="en-US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13" name="Elbow Connector 12"/>
          <p:cNvCxnSpPr>
            <a:stCxn id="38" idx="2"/>
            <a:endCxn id="40" idx="0"/>
          </p:cNvCxnSpPr>
          <p:nvPr/>
        </p:nvCxnSpPr>
        <p:spPr>
          <a:xfrm rot="5400000">
            <a:off x="3652093" y="3040504"/>
            <a:ext cx="531411" cy="1308404"/>
          </a:xfrm>
          <a:prstGeom prst="bentConnector3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40" idx="2"/>
          </p:cNvCxnSpPr>
          <p:nvPr/>
        </p:nvCxnSpPr>
        <p:spPr>
          <a:xfrm rot="5400000" flipH="1" flipV="1">
            <a:off x="3994365" y="4156627"/>
            <a:ext cx="926985" cy="2388524"/>
          </a:xfrm>
          <a:prstGeom prst="bentConnector4">
            <a:avLst>
              <a:gd name="adj1" fmla="val -24661"/>
              <a:gd name="adj2" fmla="val 77133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7012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4243</TotalTime>
  <Words>680</Words>
  <Application>Microsoft Office PowerPoint</Application>
  <PresentationFormat>On-screen Show (4:3)</PresentationFormat>
  <Paragraphs>98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Oriel</vt:lpstr>
      <vt:lpstr>โครงร่างวิทยานิพนธ์</vt:lpstr>
      <vt:lpstr>กรรมการควบคุมวิทยานิพนธ์</vt:lpstr>
      <vt:lpstr>สภาพปัญหา</vt:lpstr>
      <vt:lpstr>วัตถุประสงค์การวิจัย</vt:lpstr>
      <vt:lpstr>ขอบเขตการวิจัย</vt:lpstr>
      <vt:lpstr>นิยามศัพท์เฉพาะ </vt:lpstr>
      <vt:lpstr>วิธีดำเนินการวิจัย</vt:lpstr>
      <vt:lpstr>เครื่องมือและการวิเคราะห์ข้อมูล</vt:lpstr>
      <vt:lpstr>กรอบแนวคิดการวิจัย</vt:lpstr>
      <vt:lpstr>ประโยชน์ที่คาดว่าจะได้รับ </vt:lpstr>
      <vt:lpstr>ประวัติผู้วิจัย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10</dc:title>
  <dc:creator>Edadmin</dc:creator>
  <cp:lastModifiedBy>meda2600-2</cp:lastModifiedBy>
  <cp:revision>219</cp:revision>
  <cp:lastPrinted>2012-02-03T08:05:13Z</cp:lastPrinted>
  <dcterms:created xsi:type="dcterms:W3CDTF">2011-02-23T01:44:21Z</dcterms:created>
  <dcterms:modified xsi:type="dcterms:W3CDTF">2015-03-13T18:05:02Z</dcterms:modified>
</cp:coreProperties>
</file>