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7" r:id="rId1"/>
  </p:sldMasterIdLst>
  <p:notesMasterIdLst>
    <p:notesMasterId r:id="rId44"/>
  </p:notesMasterIdLst>
  <p:handoutMasterIdLst>
    <p:handoutMasterId r:id="rId45"/>
  </p:handoutMasterIdLst>
  <p:sldIdLst>
    <p:sldId id="315" r:id="rId2"/>
    <p:sldId id="569" r:id="rId3"/>
    <p:sldId id="539" r:id="rId4"/>
    <p:sldId id="607" r:id="rId5"/>
    <p:sldId id="608" r:id="rId6"/>
    <p:sldId id="609" r:id="rId7"/>
    <p:sldId id="610" r:id="rId8"/>
    <p:sldId id="611" r:id="rId9"/>
    <p:sldId id="612" r:id="rId10"/>
    <p:sldId id="624" r:id="rId11"/>
    <p:sldId id="625" r:id="rId12"/>
    <p:sldId id="626" r:id="rId13"/>
    <p:sldId id="585" r:id="rId14"/>
    <p:sldId id="623" r:id="rId15"/>
    <p:sldId id="606" r:id="rId16"/>
    <p:sldId id="586" r:id="rId17"/>
    <p:sldId id="588" r:id="rId18"/>
    <p:sldId id="587" r:id="rId19"/>
    <p:sldId id="589" r:id="rId20"/>
    <p:sldId id="591" r:id="rId21"/>
    <p:sldId id="592" r:id="rId22"/>
    <p:sldId id="593" r:id="rId23"/>
    <p:sldId id="594" r:id="rId24"/>
    <p:sldId id="595" r:id="rId25"/>
    <p:sldId id="596" r:id="rId26"/>
    <p:sldId id="597" r:id="rId27"/>
    <p:sldId id="598" r:id="rId28"/>
    <p:sldId id="605" r:id="rId29"/>
    <p:sldId id="599" r:id="rId30"/>
    <p:sldId id="600" r:id="rId31"/>
    <p:sldId id="601" r:id="rId32"/>
    <p:sldId id="602" r:id="rId33"/>
    <p:sldId id="603" r:id="rId34"/>
    <p:sldId id="620" r:id="rId35"/>
    <p:sldId id="621" r:id="rId36"/>
    <p:sldId id="628" r:id="rId37"/>
    <p:sldId id="629" r:id="rId38"/>
    <p:sldId id="630" r:id="rId39"/>
    <p:sldId id="615" r:id="rId40"/>
    <p:sldId id="627" r:id="rId41"/>
    <p:sldId id="579" r:id="rId42"/>
    <p:sldId id="580" r:id="rId43"/>
  </p:sldIdLst>
  <p:sldSz cx="9144000" cy="6858000" type="screen4x3"/>
  <p:notesSz cx="7102475" cy="10233025"/>
  <p:custDataLst>
    <p:tags r:id="rId46"/>
  </p:custDataLst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2">
          <p15:clr>
            <a:srgbClr val="A4A3A4"/>
          </p15:clr>
        </p15:guide>
        <p15:guide id="2" pos="31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FF3300"/>
    <a:srgbClr val="0066FF"/>
    <a:srgbClr val="FFCC99"/>
    <a:srgbClr val="FF0000"/>
    <a:srgbClr val="FF66CC"/>
    <a:srgbClr val="FF99CC"/>
    <a:srgbClr val="FF99FF"/>
    <a:srgbClr val="F54A05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923" autoAdjust="0"/>
    <p:restoredTop sz="93714" autoAdjust="0"/>
  </p:normalViewPr>
  <p:slideViewPr>
    <p:cSldViewPr showGuides="1">
      <p:cViewPr varScale="1">
        <p:scale>
          <a:sx n="125" d="100"/>
          <a:sy n="125" d="100"/>
        </p:scale>
        <p:origin x="-5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874" y="-84"/>
      </p:cViewPr>
      <p:guideLst>
        <p:guide orient="horz" pos="3224"/>
        <p:guide pos="22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651"/>
          </a:xfrm>
          <a:prstGeom prst="rect">
            <a:avLst/>
          </a:prstGeom>
        </p:spPr>
        <p:txBody>
          <a:bodyPr vert="horz" lIns="93699" tIns="46849" rIns="93699" bIns="4684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511651"/>
          </a:xfrm>
          <a:prstGeom prst="rect">
            <a:avLst/>
          </a:prstGeom>
        </p:spPr>
        <p:txBody>
          <a:bodyPr vert="horz" lIns="93699" tIns="46849" rIns="93699" bIns="46849" rtlCol="0"/>
          <a:lstStyle>
            <a:lvl1pPr algn="r">
              <a:defRPr sz="1200"/>
            </a:lvl1pPr>
          </a:lstStyle>
          <a:p>
            <a:fld id="{CDBEAC23-5A8C-480E-85AA-0D90D04214B1}" type="datetimeFigureOut">
              <a:rPr lang="th-TH" smtClean="0"/>
              <a:pPr/>
              <a:t>25/03/58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3699" tIns="46849" rIns="93699" bIns="4684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3699" tIns="46849" rIns="93699" bIns="46849" rtlCol="0" anchor="b"/>
          <a:lstStyle>
            <a:lvl1pPr algn="r">
              <a:defRPr sz="1200"/>
            </a:lvl1pPr>
          </a:lstStyle>
          <a:p>
            <a:fld id="{BD68E0AC-4D92-4615-90A3-E847DCEA877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6857231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739" cy="51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99" tIns="46849" rIns="93699" bIns="4684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3" y="1"/>
            <a:ext cx="3077739" cy="51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99" tIns="46849" rIns="93699" bIns="4684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1218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6763"/>
            <a:ext cx="5113337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0688"/>
            <a:ext cx="5681980" cy="460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99" tIns="46849" rIns="93699" bIns="468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9598"/>
            <a:ext cx="3077739" cy="51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99" tIns="46849" rIns="93699" bIns="4684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3" y="9719598"/>
            <a:ext cx="3077739" cy="51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99" tIns="46849" rIns="93699" bIns="4684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E08056-B9FA-482E-920D-7FC635BCEBFF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100000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690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21604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428066"/>
            <a:ext cx="1450504" cy="3133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460432" y="6453336"/>
            <a:ext cx="643644" cy="288032"/>
          </a:xfrm>
          <a:prstGeom prst="rect">
            <a:avLst/>
          </a:prstGeom>
        </p:spPr>
        <p:txBody>
          <a:bodyPr/>
          <a:lstStyle/>
          <a:p>
            <a:fld id="{C52C1FBE-484F-41F1-BAAC-47F0E8E44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71573"/>
            <a:ext cx="9144000" cy="4864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3000">
                <a:schemeClr val="accent1">
                  <a:tint val="44500"/>
                  <a:satMod val="160000"/>
                </a:schemeClr>
              </a:gs>
              <a:gs pos="100000">
                <a:srgbClr val="FF3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144"/>
            <a:ext cx="8229600" cy="720080"/>
          </a:xfrm>
          <a:ln>
            <a:noFill/>
          </a:ln>
        </p:spPr>
        <p:txBody>
          <a:bodyPr>
            <a:noAutofit/>
          </a:bodyPr>
          <a:lstStyle>
            <a:lvl1pPr>
              <a:defRPr sz="44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rowallia New" pitchFamily="34" charset="-34"/>
                <a:cs typeface="Browallia New" pitchFamily="34" charset="-34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4968552"/>
          </a:xfrm>
          <a:prstGeom prst="roundRect">
            <a:avLst>
              <a:gd name="adj" fmla="val 2622"/>
            </a:avLst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24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2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220072" y="6429990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600" b="0" i="0" spc="300" baseline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นพดล เพ็ญประชุม</a:t>
            </a:r>
            <a:endParaRPr lang="en-US" sz="1600" b="0" i="0" spc="300" baseline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9552" y="64440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th-TH" sz="900" b="1" i="0" spc="300" baseline="0" dirty="0" smtClean="0">
                <a:solidFill>
                  <a:schemeClr val="accent5"/>
                </a:solidFill>
                <a:latin typeface="Adobe Fan Heiti Std B"/>
                <a:ea typeface="Arial Unicode MS" pitchFamily="34" charset="-128"/>
                <a:cs typeface="+mn-cs"/>
              </a:rPr>
              <a:t>ส่วนเทคโนโลยีสารสนเทศ</a:t>
            </a:r>
            <a:endParaRPr lang="en-US" sz="900" b="1" i="0" spc="300" baseline="0" dirty="0" smtClean="0">
              <a:solidFill>
                <a:schemeClr val="accent5"/>
              </a:solidFill>
              <a:latin typeface="Adobe Fan Heiti Std B"/>
              <a:ea typeface="Arial Unicode MS" pitchFamily="34" charset="-128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en-US" sz="900" i="0" spc="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Fan Heiti Std B"/>
                <a:ea typeface="Arial Unicode MS" pitchFamily="34" charset="-128"/>
                <a:cs typeface="+mn-cs"/>
              </a:rPr>
              <a:t>www2.it.mcu.ac.th</a:t>
            </a:r>
            <a:endParaRPr lang="th-TH" sz="900" i="0" spc="0" dirty="0">
              <a:solidFill>
                <a:schemeClr val="tx2">
                  <a:lumMod val="75000"/>
                  <a:lumOff val="25000"/>
                </a:schemeClr>
              </a:solidFill>
              <a:latin typeface="Adobe Fan Heiti Std B"/>
              <a:ea typeface="Arial Unicode MS" pitchFamily="34" charset="-128"/>
              <a:cs typeface="+mn-cs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604448" y="6495393"/>
            <a:ext cx="0" cy="23852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8612151" y="6389717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569B0907-1943-4065-8BD7-90CD576E0CDF}" type="slidenum">
              <a:rPr lang="th-TH" sz="24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pPr algn="ctr"/>
              <a:t>‹#›</a:t>
            </a:fld>
            <a:endParaRPr lang="th-TH" sz="2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400" y="332656"/>
            <a:ext cx="521846" cy="504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60432" y="6453336"/>
            <a:ext cx="643644" cy="288032"/>
          </a:xfrm>
          <a:prstGeom prst="rect">
            <a:avLst/>
          </a:prstGeom>
        </p:spPr>
        <p:txBody>
          <a:bodyPr/>
          <a:lstStyle/>
          <a:p>
            <a:fld id="{6C2E7BE9-9AB4-4D5F-9E8B-CB76961B8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631031"/>
            <a:ext cx="8229600" cy="781745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29600" cy="4752528"/>
          </a:xfrm>
          <a:prstGeom prst="roundRect">
            <a:avLst>
              <a:gd name="adj" fmla="val 3439"/>
            </a:avLst>
          </a:prstGeom>
          <a:solidFill>
            <a:srgbClr val="FFFF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none"/>
        </p:style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51720" y="6428066"/>
            <a:ext cx="6120680" cy="313302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3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361950" indent="-361950" algn="l" rtl="0" eaLnBrk="1" latinLnBrk="0" hangingPunct="1">
        <a:spcBef>
          <a:spcPct val="0"/>
        </a:spcBef>
        <a:buFont typeface="Arial" pitchFamily="34" charset="0"/>
        <a:buChar char="•"/>
        <a:defRPr kumimoji="0" sz="48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pvulndb.com/vulnerabilities/7841" TargetMode="External"/><Relationship Id="rId2" Type="http://schemas.openxmlformats.org/officeDocument/2006/relationships/hyperlink" Target="https://www.htbridge.com/advisory/HTB23250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24" name="Rectangle 24"/>
          <p:cNvSpPr>
            <a:spLocks noChangeArrowheads="1"/>
          </p:cNvSpPr>
          <p:nvPr/>
        </p:nvSpPr>
        <p:spPr bwMode="auto">
          <a:xfrm>
            <a:off x="0" y="3750613"/>
            <a:ext cx="9144000" cy="3107387"/>
          </a:xfrm>
          <a:prstGeom prst="rect">
            <a:avLst/>
          </a:prstGeom>
          <a:gradFill flip="none" rotWithShape="1">
            <a:gsLst>
              <a:gs pos="73000">
                <a:srgbClr val="FF330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tx1"/>
              </a:gs>
            </a:gsLst>
            <a:lin ang="2700000" scaled="1"/>
            <a:tileRect/>
          </a:gradFill>
          <a:ln w="127000"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th-TH" dirty="0"/>
          </a:p>
        </p:txBody>
      </p:sp>
      <p:sp>
        <p:nvSpPr>
          <p:cNvPr id="76817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0" y="3786190"/>
            <a:ext cx="9144000" cy="1139017"/>
          </a:xfrm>
          <a:effectLst>
            <a:reflection blurRad="6350" stA="52000" endA="300" endPos="35000" dir="5400000" sy="-100000" algn="bl" rotWithShape="0"/>
          </a:effectLst>
        </p:spPr>
        <p:txBody>
          <a:bodyPr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spcBef>
                <a:spcPts val="0"/>
              </a:spcBef>
            </a:pPr>
            <a:r>
              <a:rPr lang="th-TH" sz="54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การบริหารจัดการเว็บไซต์ให้ปลอดภัย</a:t>
            </a:r>
            <a:r>
              <a:rPr lang="en-US" sz="54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/>
            </a:r>
            <a:br>
              <a:rPr lang="en-US" sz="54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</a:br>
            <a:r>
              <a:rPr lang="en-US" sz="3200" b="0" dirty="0" smtClean="0"/>
              <a:t>(Website Security Management)</a:t>
            </a:r>
            <a:endParaRPr lang="th-TH" sz="540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ngsana New" pitchFamily="18" charset="-34"/>
              <a:ea typeface="Arial Unicode MS" pitchFamily="34" charset="-128"/>
              <a:cs typeface="Angsana New" pitchFamily="18" charset="-34"/>
            </a:endParaRPr>
          </a:p>
        </p:txBody>
      </p:sp>
      <p:sp>
        <p:nvSpPr>
          <p:cNvPr id="76825" name="Rectangle 25"/>
          <p:cNvSpPr>
            <a:spLocks noGrp="1" noChangeArrowheads="1"/>
          </p:cNvSpPr>
          <p:nvPr>
            <p:ph type="subTitle" idx="1"/>
          </p:nvPr>
        </p:nvSpPr>
        <p:spPr>
          <a:xfrm>
            <a:off x="285720" y="5500702"/>
            <a:ext cx="5892116" cy="936104"/>
          </a:xfrm>
          <a:noFill/>
          <a:ln>
            <a:noFill/>
          </a:ln>
        </p:spPr>
        <p:txBody>
          <a:bodyPr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>
              <a:spcBef>
                <a:spcPts val="0"/>
              </a:spcBef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วันพุธที่ ๒๖ มีนาคม พ.ศ. ๒๕๕๘ เวลา ๐๓.๐๐  - ๑๖.๓๐ น. </a:t>
            </a:r>
          </a:p>
          <a:p>
            <a:pPr algn="l">
              <a:spcBef>
                <a:spcPts val="0"/>
              </a:spcBef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ณ ห้องปฎิบัติการคอมพิวเตอร์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C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๑๑๔ โซน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C</a:t>
            </a:r>
          </a:p>
          <a:p>
            <a:pPr algn="l">
              <a:spcBef>
                <a:spcPts val="0"/>
              </a:spcBef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อาคารเรียนรวม  มจร วังน้อย อยุธยา</a:t>
            </a:r>
          </a:p>
          <a:p>
            <a:pPr algn="l">
              <a:spcBef>
                <a:spcPts val="0"/>
              </a:spcBef>
            </a:pPr>
            <a:endPara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5940401"/>
            <a:ext cx="2592288" cy="742117"/>
          </a:xfrm>
          <a:prstGeom prst="roundRect">
            <a:avLst>
              <a:gd name="adj" fmla="val 9200"/>
            </a:avLst>
          </a:prstGeom>
          <a:solidFill>
            <a:srgbClr val="FFCC9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th-TH" sz="16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นพดล  เพ็ญประชุม</a:t>
            </a:r>
            <a:endParaRPr lang="en-US" sz="16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th-TH" sz="12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นักวิชาการคอมพิวเตอร์ </a:t>
            </a:r>
          </a:p>
          <a:p>
            <a:pPr algn="ctr"/>
            <a:r>
              <a:rPr lang="th-TH" sz="12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ส่วนเทคโนโลยีสารสนเทศ</a:t>
            </a:r>
            <a:endParaRPr lang="en-US" sz="12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8" descr="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928670"/>
            <a:ext cx="2553056" cy="2629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86 0.06343 C -0.31562 -0.00856 -0.28038 -0.08032 -0.20833 -0.06875 C -0.13628 -0.05717 -0.00607 0.12987 0.0816 0.13334 C 0.16927 0.13681 0.27535 -0.01412 0.31754 -0.04768 C 0.35973 -0.08125 0.37813 -0.06088 0.33507 -0.06875 C 0.29202 -0.07662 0.11493 -0.10671 0.0592 -0.09537 C 0.00348 -0.08402 0.00174 -0.04213 -2.5E-6 -7.40741E-7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การอัพโหลด/ดาวน์โหลด ด้วย </a:t>
            </a:r>
            <a:r>
              <a:rPr lang="en-US" dirty="0" smtClean="0"/>
              <a:t>ftp</a:t>
            </a:r>
            <a:endParaRPr lang="th-TH" dirty="0"/>
          </a:p>
        </p:txBody>
      </p:sp>
      <p:pic>
        <p:nvPicPr>
          <p:cNvPr id="4" name="Content Placeholder 3" descr="filezilla-01-669x535 (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142984"/>
            <a:ext cx="5381669" cy="4303726"/>
          </a:xfrm>
        </p:spPr>
      </p:pic>
      <p:pic>
        <p:nvPicPr>
          <p:cNvPr id="5" name="Picture 4" descr="Filezil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2285992"/>
            <a:ext cx="1694688" cy="1810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72264" y="4143380"/>
            <a:ext cx="1447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 smtClean="0"/>
              <a:t>โปรแกรม </a:t>
            </a:r>
            <a:r>
              <a:rPr lang="en-US" sz="1600" dirty="0" err="1" smtClean="0"/>
              <a:t>Filezilla</a:t>
            </a:r>
            <a:endParaRPr lang="th-TH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5643578"/>
            <a:ext cx="6056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err="1" smtClean="0"/>
              <a:t>ลิ้งค์</a:t>
            </a:r>
            <a:r>
              <a:rPr lang="en-US" dirty="0" smtClean="0"/>
              <a:t>:https://filezilla-project.org/download.php</a:t>
            </a:r>
            <a:endParaRPr lang="th-TH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เทคนิคการตั้งรหัสผ่านให้ปลอดภัย</a:t>
            </a:r>
            <a:endParaRPr lang="th-TH" dirty="0"/>
          </a:p>
        </p:txBody>
      </p:sp>
      <p:pic>
        <p:nvPicPr>
          <p:cNvPr id="4" name="Content Placeholder 3" descr="one-password-for-all-accoun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200" y="1125538"/>
            <a:ext cx="8069600" cy="4967287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การจัดการเกี่ยวกับ </a:t>
            </a:r>
            <a:r>
              <a:rPr lang="en-US" dirty="0" smtClean="0"/>
              <a:t>Script </a:t>
            </a:r>
            <a:r>
              <a:rPr lang="th-TH" dirty="0" smtClean="0"/>
              <a:t>ที่ไม่ปลอดภัย</a:t>
            </a:r>
            <a:endParaRPr lang="th-TH" dirty="0"/>
          </a:p>
        </p:txBody>
      </p:sp>
      <p:pic>
        <p:nvPicPr>
          <p:cNvPr id="4" name="Content Placeholder 3" descr="webdevalert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131" y="1125538"/>
            <a:ext cx="5931738" cy="496728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effectLst/>
              </a:rPr>
              <a:t>SQL </a:t>
            </a:r>
            <a:r>
              <a:rPr lang="en-US" dirty="0" smtClean="0">
                <a:effectLst/>
              </a:rPr>
              <a:t>INJECTION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SQL Injection </a:t>
            </a:r>
            <a:r>
              <a:rPr lang="th-TH" b="1" dirty="0" smtClean="0"/>
              <a:t>คืออะไร ??</a:t>
            </a:r>
          </a:p>
          <a:p>
            <a:pPr>
              <a:buNone/>
            </a:pPr>
            <a:r>
              <a:rPr lang="th-TH" b="1" dirty="0" smtClean="0"/>
              <a:t>	ตัวอย่าง</a:t>
            </a:r>
            <a:endParaRPr lang="th-TH" dirty="0" smtClean="0"/>
          </a:p>
          <a:p>
            <a:pPr lvl="1">
              <a:buNone/>
            </a:pPr>
            <a:r>
              <a:rPr lang="en-US" dirty="0" smtClean="0">
                <a:solidFill>
                  <a:srgbClr val="009900"/>
                </a:solidFill>
              </a:rPr>
              <a:t>SELECT * FROM </a:t>
            </a:r>
            <a:r>
              <a:rPr lang="en-US" dirty="0" err="1" smtClean="0">
                <a:solidFill>
                  <a:srgbClr val="009900"/>
                </a:solidFill>
              </a:rPr>
              <a:t>authen_db</a:t>
            </a:r>
            <a:r>
              <a:rPr lang="en-US" dirty="0" smtClean="0">
                <a:solidFill>
                  <a:srgbClr val="009900"/>
                </a:solidFill>
              </a:rPr>
              <a:t> WHERE username=‘</a:t>
            </a:r>
            <a:r>
              <a:rPr lang="en-US" dirty="0" err="1" smtClean="0">
                <a:solidFill>
                  <a:srgbClr val="009900"/>
                </a:solidFill>
              </a:rPr>
              <a:t>nopadol</a:t>
            </a:r>
            <a:r>
              <a:rPr lang="en-US" dirty="0" smtClean="0">
                <a:solidFill>
                  <a:srgbClr val="009900"/>
                </a:solidFill>
              </a:rPr>
              <a:t>’ and password=‘12345678’;</a:t>
            </a:r>
          </a:p>
          <a:p>
            <a:pPr lvl="1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rgbClr val="C00000"/>
                </a:solidFill>
              </a:rPr>
              <a:t>SELECT * FROM </a:t>
            </a:r>
            <a:r>
              <a:rPr lang="en-US" dirty="0" err="1" smtClean="0">
                <a:solidFill>
                  <a:srgbClr val="C00000"/>
                </a:solidFill>
              </a:rPr>
              <a:t>authen_db</a:t>
            </a:r>
            <a:r>
              <a:rPr lang="en-US" dirty="0" smtClean="0">
                <a:solidFill>
                  <a:srgbClr val="C00000"/>
                </a:solidFill>
              </a:rPr>
              <a:t> WHERE username=‘admin’ and password=‘’ OR ‘1’=‘1’;</a:t>
            </a:r>
          </a:p>
          <a:p>
            <a:pPr>
              <a:buFont typeface="Wingdings" pitchFamily="2" charset="2"/>
              <a:buChar char="q"/>
            </a:pPr>
            <a:endParaRPr lang="th-TH" dirty="0"/>
          </a:p>
          <a:p>
            <a:pPr>
              <a:buFont typeface="Wingdings" pitchFamily="2" charset="2"/>
              <a:buChar char="q"/>
            </a:pPr>
            <a:endParaRPr lang="th-TH" dirty="0" smtClean="0"/>
          </a:p>
          <a:p>
            <a:pPr>
              <a:buFont typeface="Wingdings" pitchFamily="2" charset="2"/>
              <a:buChar char="q"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56527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effectLst/>
              </a:rPr>
              <a:t>SQL INJECTION (</a:t>
            </a:r>
            <a:r>
              <a:rPr lang="th-TH" dirty="0" smtClean="0">
                <a:effectLst/>
              </a:rPr>
              <a:t>ต่อ</a:t>
            </a:r>
            <a:r>
              <a:rPr lang="en-US" dirty="0" smtClean="0">
                <a:effectLst/>
              </a:rPr>
              <a:t>)</a:t>
            </a:r>
            <a:endParaRPr lang="th-TH" dirty="0"/>
          </a:p>
        </p:txBody>
      </p:sp>
      <p:pic>
        <p:nvPicPr>
          <p:cNvPr id="4" name="Content Placeholder 3" descr="sql_inject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3357562"/>
            <a:ext cx="6343650" cy="2095500"/>
          </a:xfrm>
        </p:spPr>
      </p:pic>
      <p:sp>
        <p:nvSpPr>
          <p:cNvPr id="5" name="Rectangle 4"/>
          <p:cNvSpPr/>
          <p:nvPr/>
        </p:nvSpPr>
        <p:spPr>
          <a:xfrm>
            <a:off x="428596" y="1214422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th-TH" dirty="0" smtClean="0"/>
              <a:t>ผลลัพธ์ที่ได้ คือ </a:t>
            </a:r>
            <a:r>
              <a:rPr lang="th-TH" dirty="0" err="1" smtClean="0"/>
              <a:t>แฮ็คเกอร์</a:t>
            </a:r>
            <a:r>
              <a:rPr lang="th-TH" dirty="0" smtClean="0"/>
              <a:t>สามารถลงชื่อเข้าใช้เป็น “</a:t>
            </a:r>
            <a:r>
              <a:rPr lang="en-US" dirty="0" smtClean="0"/>
              <a:t>admin” </a:t>
            </a:r>
            <a:r>
              <a:rPr lang="th-TH" dirty="0" smtClean="0"/>
              <a:t>ได้ทันที เนื่องจากด้านหลังมีนิพจน์ </a:t>
            </a:r>
            <a:r>
              <a:rPr lang="en-US" dirty="0" smtClean="0"/>
              <a:t>OR 1=1 </a:t>
            </a:r>
            <a:r>
              <a:rPr lang="th-TH" dirty="0" smtClean="0"/>
              <a:t>ทำให้คำสั่ง </a:t>
            </a:r>
            <a:r>
              <a:rPr lang="en-US" dirty="0" smtClean="0"/>
              <a:t>SQL </a:t>
            </a:r>
            <a:r>
              <a:rPr lang="th-TH" dirty="0" smtClean="0"/>
              <a:t>ดังกล่าวเป็นจริงเสมอ นอกจากการบายพาสการพิสูจน์ตัวตนแล้ว </a:t>
            </a:r>
            <a:r>
              <a:rPr lang="en-US" dirty="0" smtClean="0"/>
              <a:t>SQL Injection </a:t>
            </a:r>
            <a:r>
              <a:rPr lang="th-TH" dirty="0" smtClean="0"/>
              <a:t>ยังสามารถดึงข้อมูล, เปลี่ยนแปลงแก้ไข, ลบข้อมูล หรือทำลายฐานข้อมูลทั้งหมด ขึ้นอยู่กับคำสั่ง </a:t>
            </a:r>
            <a:r>
              <a:rPr lang="en-US" dirty="0" smtClean="0"/>
              <a:t>SQL </a:t>
            </a:r>
            <a:r>
              <a:rPr lang="th-TH" dirty="0" smtClean="0"/>
              <a:t>ที่แอบฝังลงไปได้เช่นกัน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effectLst/>
              </a:rPr>
              <a:t>SQL INJECTION(</a:t>
            </a:r>
            <a:r>
              <a:rPr lang="th-TH" dirty="0" smtClean="0">
                <a:effectLst/>
              </a:rPr>
              <a:t>ต่อ</a:t>
            </a:r>
            <a:r>
              <a:rPr lang="en-US" dirty="0" smtClean="0">
                <a:effectLst/>
              </a:rPr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h-TH" sz="3000" b="1" dirty="0" smtClean="0"/>
              <a:t>ป้องกันโดย</a:t>
            </a:r>
          </a:p>
          <a:p>
            <a:pPr lvl="1">
              <a:buFont typeface="Wingdings" pitchFamily="2" charset="2"/>
              <a:buChar char="q"/>
            </a:pPr>
            <a:r>
              <a:rPr lang="th-TH" sz="2400" dirty="0" smtClean="0"/>
              <a:t>ใส่ฟังก์ชัน </a:t>
            </a:r>
            <a:r>
              <a:rPr lang="en-US" sz="2400" dirty="0" err="1" smtClean="0"/>
              <a:t>mysql_real_escape_string</a:t>
            </a:r>
            <a:r>
              <a:rPr lang="en-US" sz="2400" dirty="0" smtClean="0"/>
              <a:t> </a:t>
            </a:r>
            <a:r>
              <a:rPr lang="th-TH" sz="2400" dirty="0" smtClean="0"/>
              <a:t>เช่น</a:t>
            </a:r>
            <a:endParaRPr lang="en-US" sz="2400" dirty="0" smtClean="0"/>
          </a:p>
          <a:p>
            <a:pPr>
              <a:buNone/>
            </a:pPr>
            <a:r>
              <a:rPr lang="th-TH" sz="2400" dirty="0" smtClean="0"/>
              <a:t>     เมื่อผู้ใช้ป้อนค่า $</a:t>
            </a:r>
            <a:r>
              <a:rPr lang="en-US" sz="2400" dirty="0" smtClean="0"/>
              <a:t>username </a:t>
            </a:r>
            <a:r>
              <a:rPr lang="th-TH" sz="2400" dirty="0" smtClean="0"/>
              <a:t>เข้ามาเป็น </a:t>
            </a:r>
            <a:r>
              <a:rPr lang="en-US" sz="2400" dirty="0" err="1" smtClean="0"/>
              <a:t>abc</a:t>
            </a:r>
            <a:r>
              <a:rPr lang="en-US" sz="2400" dirty="0" smtClean="0"/>
              <a:t>’ or ’1′=’1 </a:t>
            </a:r>
            <a:r>
              <a:rPr lang="th-TH" sz="2400" dirty="0" smtClean="0"/>
              <a:t>แล้วเราเรียกใช้ฟังก์ชัน $</a:t>
            </a:r>
            <a:r>
              <a:rPr lang="en-US" sz="2400" dirty="0" smtClean="0"/>
              <a:t>username = </a:t>
            </a:r>
            <a:r>
              <a:rPr lang="en-US" sz="2400" dirty="0" err="1" smtClean="0"/>
              <a:t>mysql_real_escape_string</a:t>
            </a:r>
            <a:r>
              <a:rPr lang="en-US" sz="2400" dirty="0" smtClean="0"/>
              <a:t>($username) </a:t>
            </a:r>
            <a:r>
              <a:rPr lang="th-TH" sz="2400" dirty="0" smtClean="0"/>
              <a:t>จะได้ค่า $</a:t>
            </a:r>
            <a:r>
              <a:rPr lang="en-US" sz="2400" dirty="0" smtClean="0"/>
              <a:t>username </a:t>
            </a:r>
            <a:r>
              <a:rPr lang="th-TH" sz="2400" dirty="0" smtClean="0"/>
              <a:t>เป็น </a:t>
            </a:r>
            <a:r>
              <a:rPr lang="en-US" sz="2400" dirty="0" err="1" smtClean="0"/>
              <a:t>abc</a:t>
            </a:r>
            <a:r>
              <a:rPr lang="en-US" sz="2400" dirty="0" smtClean="0"/>
              <a:t>\’ or \’1\’=\’1 </a:t>
            </a:r>
            <a:endParaRPr lang="th-TH" sz="2400" dirty="0" smtClean="0"/>
          </a:p>
          <a:p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Cross Site Scripting (XSS)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h-TH" dirty="0"/>
              <a:t>คือการแทรกสคริปต์หรือ</a:t>
            </a:r>
            <a:r>
              <a:rPr lang="th-TH" dirty="0" err="1"/>
              <a:t>แท็ก</a:t>
            </a:r>
            <a:r>
              <a:rPr lang="th-TH" dirty="0"/>
              <a:t> </a:t>
            </a:r>
            <a:r>
              <a:rPr lang="en-US" dirty="0"/>
              <a:t>HTML </a:t>
            </a:r>
            <a:r>
              <a:rPr lang="th-TH" dirty="0"/>
              <a:t>ลงไปในหน้าเว็บ โดยปกติแล้วเทคนิคนี้มักจะพบได้ในระบบเว็บที่อนุญาตให้ผู้ใช้</a:t>
            </a:r>
            <a:r>
              <a:rPr lang="th-TH" dirty="0" err="1"/>
              <a:t>โพสต์</a:t>
            </a:r>
            <a:r>
              <a:rPr lang="th-TH" dirty="0"/>
              <a:t>ข้อความ เข้ามา แล้วแสดงผลข้อความที่ผู้ใช้</a:t>
            </a:r>
            <a:r>
              <a:rPr lang="th-TH" dirty="0" err="1"/>
              <a:t>โพสต์</a:t>
            </a:r>
            <a:r>
              <a:rPr lang="th-TH" dirty="0"/>
              <a:t>ขึ้นมาบนหน้าเว็บ เช่น </a:t>
            </a:r>
            <a:r>
              <a:rPr lang="en-US" dirty="0"/>
              <a:t>Guestbook, </a:t>
            </a:r>
            <a:r>
              <a:rPr lang="en-US" dirty="0" err="1"/>
              <a:t>Webboard</a:t>
            </a:r>
            <a:r>
              <a:rPr lang="en-US" dirty="0"/>
              <a:t> 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780928"/>
            <a:ext cx="4030216" cy="255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1688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Cross Site Scripting (XSS) </a:t>
            </a:r>
            <a:r>
              <a:rPr lang="en-US" dirty="0" smtClean="0"/>
              <a:t>(</a:t>
            </a:r>
            <a:r>
              <a:rPr lang="th-TH" dirty="0" smtClean="0"/>
              <a:t>ต่อ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h-TH" dirty="0"/>
              <a:t>ตัวอย่างการ</a:t>
            </a:r>
            <a:r>
              <a:rPr lang="th-TH" dirty="0" smtClean="0"/>
              <a:t>โจมตี</a:t>
            </a:r>
          </a:p>
          <a:p>
            <a:pPr marL="0" indent="0" algn="ctr">
              <a:buNone/>
            </a:pPr>
            <a:r>
              <a:rPr lang="th-TH" dirty="0"/>
              <a:t>ลองใส่โค้ด </a:t>
            </a:r>
            <a:r>
              <a:rPr lang="en-US" dirty="0"/>
              <a:t>JavaScript </a:t>
            </a:r>
            <a:r>
              <a:rPr lang="th-TH" dirty="0"/>
              <a:t>ลงใน </a:t>
            </a:r>
            <a:r>
              <a:rPr lang="en-US" dirty="0"/>
              <a:t>Guestbook </a:t>
            </a:r>
            <a:r>
              <a:rPr lang="th-TH" dirty="0"/>
              <a:t>ดัง</a:t>
            </a:r>
            <a:r>
              <a:rPr lang="th-TH" dirty="0" smtClean="0"/>
              <a:t>รูป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$</a:t>
            </a:r>
            <a:r>
              <a:rPr lang="en-US" sz="2000" dirty="0"/>
              <a:t>query = ”INSERT INTO guestbook VALUES (‘$</a:t>
            </a:r>
            <a:r>
              <a:rPr lang="en-US" sz="2000" dirty="0" err="1"/>
              <a:t>name’,'$message</a:t>
            </a:r>
            <a:r>
              <a:rPr lang="en-US" sz="2000" dirty="0"/>
              <a:t>’);”;</a:t>
            </a:r>
          </a:p>
          <a:p>
            <a:endParaRPr lang="en-US" sz="2000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988" y="3429000"/>
            <a:ext cx="6876256" cy="193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172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Cross Site Scripting (XSS) (</a:t>
            </a:r>
            <a:r>
              <a:rPr lang="th-TH" dirty="0"/>
              <a:t>ต่อ</a:t>
            </a:r>
            <a:r>
              <a:rPr lang="en-US" dirty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h-TH" dirty="0"/>
              <a:t>เมื่อคลิกปุ่ม </a:t>
            </a:r>
            <a:r>
              <a:rPr lang="en-US" dirty="0"/>
              <a:t>Sign Guestbook </a:t>
            </a:r>
            <a:r>
              <a:rPr lang="th-TH" dirty="0"/>
              <a:t>ระบบก็จะเอาข้อความที่</a:t>
            </a:r>
            <a:r>
              <a:rPr lang="th-TH" dirty="0" err="1"/>
              <a:t>โพสต์</a:t>
            </a:r>
            <a:r>
              <a:rPr lang="th-TH" dirty="0"/>
              <a:t>ไว้มาใส่เป็นส่วนหนึ่งของหน้าเว็บ ทำให้ขึ้น </a:t>
            </a:r>
            <a:r>
              <a:rPr lang="en-US" dirty="0"/>
              <a:t>Popup Message </a:t>
            </a:r>
            <a:r>
              <a:rPr lang="th-TH" dirty="0" smtClean="0"/>
              <a:t>ขึ้นมา</a:t>
            </a:r>
          </a:p>
          <a:p>
            <a:pPr marL="0" indent="0" algn="ctr">
              <a:buNone/>
            </a:pPr>
            <a:endParaRPr lang="th-TH" dirty="0" smtClean="0"/>
          </a:p>
          <a:p>
            <a:pPr marL="0" indent="0" algn="ctr">
              <a:buNone/>
            </a:pPr>
            <a:endParaRPr lang="th-TH" dirty="0" smtClean="0"/>
          </a:p>
          <a:p>
            <a:pPr marL="0" indent="0" algn="ctr">
              <a:buNone/>
            </a:pPr>
            <a:endParaRPr lang="th-TH" dirty="0" smtClean="0"/>
          </a:p>
          <a:p>
            <a:pPr marL="0" indent="0" algn="ctr">
              <a:buNone/>
            </a:pPr>
            <a:endParaRPr lang="th-TH" dirty="0" smtClean="0"/>
          </a:p>
          <a:p>
            <a:pPr marL="0" indent="0" algn="ctr">
              <a:buNone/>
            </a:pPr>
            <a:endParaRPr lang="th-TH" dirty="0" smtClean="0"/>
          </a:p>
          <a:p>
            <a:pPr marL="0" indent="0" algn="ctr">
              <a:buNone/>
            </a:pPr>
            <a:endParaRPr lang="th-TH" dirty="0" smtClean="0"/>
          </a:p>
          <a:p>
            <a:pPr marL="0" indent="0" algn="ctr">
              <a:buNone/>
            </a:pPr>
            <a:r>
              <a:rPr lang="th-TH" dirty="0" smtClean="0"/>
              <a:t>การโจมตีแบบ </a:t>
            </a:r>
            <a:r>
              <a:rPr lang="en-US" dirty="0" smtClean="0"/>
              <a:t>XSS </a:t>
            </a:r>
            <a:r>
              <a:rPr lang="th-TH" dirty="0" smtClean="0"/>
              <a:t>นอกจากจะสามารถฝังสคริปต์ในหน้าเว็บได้แล้ว ยังสามารถฝังองค์ประกอบ </a:t>
            </a:r>
            <a:r>
              <a:rPr lang="en-US" dirty="0" smtClean="0"/>
              <a:t>HTML </a:t>
            </a:r>
            <a:r>
              <a:rPr lang="th-TH" dirty="0" smtClean="0"/>
              <a:t>อื่นๆ ได้หมด เช่น </a:t>
            </a:r>
            <a:r>
              <a:rPr lang="en-US" dirty="0" err="1" smtClean="0"/>
              <a:t>Iframe</a:t>
            </a:r>
            <a:endParaRPr lang="en-US" dirty="0" smtClean="0"/>
          </a:p>
          <a:p>
            <a:pPr marL="0" indent="0" algn="ctr">
              <a:buNone/>
            </a:pPr>
            <a:endParaRPr lang="th-TH" dirty="0" smtClean="0"/>
          </a:p>
          <a:p>
            <a:pPr marL="0" indent="0" algn="ctr">
              <a:buNone/>
            </a:pPr>
            <a:endParaRPr lang="en-US" dirty="0"/>
          </a:p>
          <a:p>
            <a:endParaRPr lang="th-TH" dirty="0"/>
          </a:p>
        </p:txBody>
      </p:sp>
      <p:pic>
        <p:nvPicPr>
          <p:cNvPr id="5" name="Picture 4" descr="pic03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762567" y="2095817"/>
            <a:ext cx="3618865" cy="26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8010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Cross Site Scripting (XSS) (</a:t>
            </a:r>
            <a:r>
              <a:rPr lang="th-TH" dirty="0" smtClean="0"/>
              <a:t>ต่อ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h-TH" b="1" dirty="0" smtClean="0"/>
              <a:t>การป้องกัน</a:t>
            </a:r>
          </a:p>
          <a:p>
            <a:pPr>
              <a:buNone/>
            </a:pPr>
            <a:r>
              <a:rPr lang="th-TH" dirty="0" smtClean="0"/>
              <a:t>         เอาข้อความที่รับเข้ามาเข้าฟังก์ชัน </a:t>
            </a:r>
            <a:r>
              <a:rPr lang="en-US" b="1" dirty="0" err="1" smtClean="0"/>
              <a:t>htmlspecialchars</a:t>
            </a:r>
            <a:r>
              <a:rPr lang="en-US" b="1" dirty="0" smtClean="0"/>
              <a:t>()</a:t>
            </a:r>
            <a:r>
              <a:rPr lang="en-US" dirty="0" smtClean="0"/>
              <a:t> </a:t>
            </a:r>
            <a:r>
              <a:rPr lang="th-TH" dirty="0" smtClean="0"/>
              <a:t>เพื่อแปลง </a:t>
            </a:r>
            <a:r>
              <a:rPr lang="en-US" dirty="0" smtClean="0"/>
              <a:t>HTML Tag </a:t>
            </a:r>
            <a:r>
              <a:rPr lang="th-TH" dirty="0" smtClean="0"/>
              <a:t>ให้เป็นตัวอักษรธรรมดา เช่น ใช้คำสั่ง $</a:t>
            </a:r>
            <a:r>
              <a:rPr lang="en-US" dirty="0" smtClean="0"/>
              <a:t>message = </a:t>
            </a:r>
            <a:r>
              <a:rPr lang="en-US" dirty="0" err="1" smtClean="0"/>
              <a:t>htmlspecialchars</a:t>
            </a:r>
            <a:r>
              <a:rPr lang="en-US" dirty="0" smtClean="0"/>
              <a:t>($message); </a:t>
            </a:r>
            <a:r>
              <a:rPr lang="th-TH" dirty="0" smtClean="0"/>
              <a:t>ซึ่งผลลัพธ์ที่ได้จะเป็นดังรูป</a:t>
            </a:r>
            <a:endParaRPr lang="en-US" dirty="0" smtClean="0"/>
          </a:p>
          <a:p>
            <a:pPr marL="0" indent="0">
              <a:buNone/>
            </a:pPr>
            <a:endParaRPr lang="th-TH" dirty="0" smtClean="0"/>
          </a:p>
          <a:p>
            <a:endParaRPr lang="en-US" dirty="0" smtClean="0"/>
          </a:p>
          <a:p>
            <a:pPr marL="0" indent="0">
              <a:buNone/>
            </a:pPr>
            <a:endParaRPr lang="th-TH" dirty="0"/>
          </a:p>
          <a:p>
            <a:pPr marL="0" indent="0" algn="ctr">
              <a:buNone/>
            </a:pPr>
            <a:endParaRPr lang="th-TH" dirty="0" smtClean="0"/>
          </a:p>
          <a:p>
            <a:pPr marL="0" indent="0" algn="ctr">
              <a:buNone/>
            </a:pPr>
            <a:r>
              <a:rPr lang="th-TH" dirty="0" smtClean="0"/>
              <a:t>จาก</a:t>
            </a:r>
            <a:r>
              <a:rPr lang="th-TH" dirty="0"/>
              <a:t>รูป จะพบว่า </a:t>
            </a:r>
            <a:r>
              <a:rPr lang="en-US" dirty="0"/>
              <a:t>&lt; </a:t>
            </a:r>
            <a:r>
              <a:rPr lang="th-TH" dirty="0"/>
              <a:t>ถูกเปลี่ยนเป็น </a:t>
            </a:r>
            <a:r>
              <a:rPr lang="en-US" dirty="0"/>
              <a:t>&amp;</a:t>
            </a:r>
            <a:r>
              <a:rPr lang="en-US" dirty="0" err="1"/>
              <a:t>lt</a:t>
            </a:r>
            <a:r>
              <a:rPr lang="en-US" dirty="0"/>
              <a:t>; </a:t>
            </a:r>
            <a:r>
              <a:rPr lang="th-TH" dirty="0"/>
              <a:t>และ </a:t>
            </a:r>
            <a:r>
              <a:rPr lang="en-US" dirty="0"/>
              <a:t>&gt; </a:t>
            </a:r>
            <a:r>
              <a:rPr lang="th-TH" dirty="0"/>
              <a:t>ถูกเปลี่ยนเป็น </a:t>
            </a:r>
            <a:r>
              <a:rPr lang="en-US" dirty="0"/>
              <a:t>&amp;</a:t>
            </a:r>
            <a:r>
              <a:rPr lang="en-US" dirty="0" err="1"/>
              <a:t>gt</a:t>
            </a:r>
            <a:r>
              <a:rPr lang="en-US" dirty="0"/>
              <a:t>;</a:t>
            </a:r>
          </a:p>
          <a:p>
            <a:endParaRPr lang="th-TH" dirty="0"/>
          </a:p>
        </p:txBody>
      </p:sp>
      <p:pic>
        <p:nvPicPr>
          <p:cNvPr id="4" name="Picture 3" descr="pic0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071670" y="3714752"/>
            <a:ext cx="4489604" cy="13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78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แนะนำวิทยากร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Clr>
                <a:schemeClr val="hlink"/>
              </a:buClr>
              <a:buNone/>
              <a:defRPr/>
            </a:pPr>
            <a:endParaRPr lang="th-TH" sz="4800" b="1" kern="0" dirty="0" smtClean="0"/>
          </a:p>
          <a:p>
            <a:pPr algn="ctr">
              <a:buClr>
                <a:schemeClr val="hlink"/>
              </a:buClr>
              <a:buNone/>
              <a:defRPr/>
            </a:pPr>
            <a:r>
              <a:rPr lang="th-TH" sz="4800" b="1" kern="0" dirty="0" smtClean="0">
                <a:solidFill>
                  <a:srgbClr val="0066FF"/>
                </a:solidFill>
              </a:rPr>
              <a:t>นายนพดล เพ็ญประชุม</a:t>
            </a:r>
          </a:p>
          <a:p>
            <a:pPr algn="ctr">
              <a:buClr>
                <a:schemeClr val="hlink"/>
              </a:buClr>
              <a:buNone/>
              <a:defRPr/>
            </a:pPr>
            <a:r>
              <a:rPr lang="th-TH" sz="3500" b="1" kern="0" dirty="0" smtClean="0"/>
              <a:t>นักวิชาการคอมพิวเตอ</a:t>
            </a:r>
            <a:r>
              <a:rPr lang="th-TH" sz="4800" b="1" kern="0" dirty="0" smtClean="0"/>
              <a:t>ร์</a:t>
            </a:r>
          </a:p>
          <a:p>
            <a:pPr algn="ctr">
              <a:buClr>
                <a:schemeClr val="hlink"/>
              </a:buClr>
              <a:buNone/>
              <a:defRPr/>
            </a:pPr>
            <a:r>
              <a:rPr lang="th-TH" sz="3500" b="1" kern="0" dirty="0" smtClean="0"/>
              <a:t>ส่วนเทคโนโลยีสารสนเทศ</a:t>
            </a:r>
          </a:p>
          <a:p>
            <a:pPr algn="ctr">
              <a:buClr>
                <a:schemeClr val="hlink"/>
              </a:buClr>
              <a:buNone/>
              <a:defRPr/>
            </a:pPr>
            <a:r>
              <a:rPr lang="th-TH" sz="3500" b="1" kern="0" dirty="0" smtClean="0"/>
              <a:t>มหาวิทยาลัยมหาจุฬาลงกรณราชวิทยาลัย</a:t>
            </a:r>
          </a:p>
          <a:p>
            <a:pPr algn="ctr">
              <a:buClr>
                <a:schemeClr val="hlink"/>
              </a:buClr>
              <a:buNone/>
              <a:defRPr/>
            </a:pPr>
            <a:r>
              <a:rPr lang="en-US" b="1" kern="0" dirty="0" err="1" smtClean="0">
                <a:solidFill>
                  <a:srgbClr val="C00000"/>
                </a:solidFill>
              </a:rPr>
              <a:t>eMail:nop-it@mcu.ac.th</a:t>
            </a:r>
            <a:endParaRPr lang="th-TH" b="1" kern="0" dirty="0" smtClean="0">
              <a:solidFill>
                <a:srgbClr val="C00000"/>
              </a:solidFill>
            </a:endParaRPr>
          </a:p>
          <a:p>
            <a:pPr algn="ctr">
              <a:buClr>
                <a:schemeClr val="hlink"/>
              </a:buClr>
              <a:buNone/>
              <a:defRPr/>
            </a:pPr>
            <a:r>
              <a:rPr lang="en-US" b="1" kern="0" dirty="0" smtClean="0">
                <a:solidFill>
                  <a:srgbClr val="C00000"/>
                </a:solidFill>
              </a:rPr>
              <a:t>Web:www2.it.mcu.ac.th</a:t>
            </a:r>
          </a:p>
          <a:p>
            <a:pPr algn="ctr">
              <a:buClr>
                <a:schemeClr val="hlink"/>
              </a:buClr>
              <a:buNone/>
              <a:defRPr/>
            </a:pPr>
            <a:r>
              <a:rPr lang="en-US" b="1" kern="0" dirty="0" smtClean="0">
                <a:solidFill>
                  <a:srgbClr val="C00000"/>
                </a:solidFill>
              </a:rPr>
              <a:t>Line: </a:t>
            </a:r>
            <a:r>
              <a:rPr lang="en-US" b="1" kern="0" dirty="0" err="1" smtClean="0">
                <a:solidFill>
                  <a:srgbClr val="C00000"/>
                </a:solidFill>
              </a:rPr>
              <a:t>nopdevinwoop</a:t>
            </a:r>
            <a:endParaRPr lang="en-US" b="1" kern="0" dirty="0" smtClean="0">
              <a:solidFill>
                <a:srgbClr val="C00000"/>
              </a:solidFill>
            </a:endParaRPr>
          </a:p>
          <a:p>
            <a:pPr algn="ctr">
              <a:buClr>
                <a:schemeClr val="hlink"/>
              </a:buClr>
              <a:buNone/>
              <a:defRPr/>
            </a:pPr>
            <a:r>
              <a:rPr lang="en-US" b="1" kern="0" dirty="0" smtClean="0">
                <a:solidFill>
                  <a:srgbClr val="C00000"/>
                </a:solidFill>
              </a:rPr>
              <a:t>FB:</a:t>
            </a:r>
            <a:r>
              <a:rPr lang="th-TH" b="1" kern="0" dirty="0" smtClean="0">
                <a:solidFill>
                  <a:srgbClr val="C00000"/>
                </a:solidFill>
              </a:rPr>
              <a:t>มาสเตอร์ นพ</a:t>
            </a:r>
            <a:endParaRPr lang="th-TH" b="1" kern="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6578" y="3000372"/>
            <a:ext cx="2020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นพดล เพ็ญประชุม</a:t>
            </a:r>
            <a:endPara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</a:endParaRPr>
          </a:p>
        </p:txBody>
      </p:sp>
      <p:pic>
        <p:nvPicPr>
          <p:cNvPr id="7" name="Picture 6" descr="485089_514422198576698_26781473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1428746"/>
            <a:ext cx="9525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2236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Remote Code </a:t>
            </a:r>
            <a:r>
              <a:rPr lang="en-US" dirty="0" smtClean="0"/>
              <a:t>Executions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h-TH" b="1" dirty="0"/>
              <a:t>คือการสั่งให้เป้าหมาย </a:t>
            </a:r>
            <a:r>
              <a:rPr lang="en-US" b="1" dirty="0"/>
              <a:t>execute code </a:t>
            </a:r>
            <a:r>
              <a:rPr lang="th-TH" b="1" dirty="0"/>
              <a:t>ต่าง ๆ </a:t>
            </a:r>
            <a:r>
              <a:rPr lang="th-TH" b="1" dirty="0" smtClean="0"/>
              <a:t>แบบ </a:t>
            </a:r>
            <a:r>
              <a:rPr lang="en-US" b="1" dirty="0" smtClean="0"/>
              <a:t>remote</a:t>
            </a:r>
            <a:endParaRPr lang="th-TH" b="1" dirty="0" smtClean="0"/>
          </a:p>
          <a:p>
            <a:pPr>
              <a:buFont typeface="Wingdings" pitchFamily="2" charset="2"/>
              <a:buChar char="q"/>
            </a:pP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988840"/>
            <a:ext cx="4067233" cy="361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356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บริหาร</a:t>
            </a:r>
            <a:r>
              <a:rPr lang="th-TH" dirty="0"/>
              <a:t>จัดการ</a:t>
            </a:r>
            <a:r>
              <a:rPr lang="th-TH" dirty="0" smtClean="0"/>
              <a:t>เว็บไซต์</a:t>
            </a:r>
            <a:r>
              <a:rPr lang="en-US" dirty="0" err="1" smtClean="0"/>
              <a:t>Joomla</a:t>
            </a:r>
            <a:r>
              <a:rPr lang="en-US" dirty="0" smtClean="0"/>
              <a:t> </a:t>
            </a:r>
            <a:r>
              <a:rPr lang="th-TH" dirty="0" smtClean="0"/>
              <a:t>อย่างปลอดภัย</a:t>
            </a:r>
            <a:endParaRPr lang="th-TH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500" y="1851819"/>
            <a:ext cx="5715000" cy="35147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82191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th-TH" dirty="0"/>
              <a:t>บริหารจัดการเว็บไซต์</a:t>
            </a:r>
            <a:r>
              <a:rPr lang="en-US" dirty="0" err="1"/>
              <a:t>Joomla</a:t>
            </a:r>
            <a:r>
              <a:rPr lang="en-US" dirty="0"/>
              <a:t> </a:t>
            </a:r>
            <a:r>
              <a:rPr lang="th-TH" dirty="0"/>
              <a:t>อย่างปลอดภัย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buClr>
                <a:schemeClr val="accent3"/>
              </a:buClr>
              <a:buSzPct val="95000"/>
              <a:buFont typeface="Wingdings" pitchFamily="2" charset="2"/>
              <a:buChar char="q"/>
            </a:pPr>
            <a:r>
              <a:rPr lang="th-TH" sz="3200" dirty="0"/>
              <a:t>เสริมการป้องกัน </a:t>
            </a:r>
            <a:r>
              <a:rPr lang="en-US" sz="3200" dirty="0" err="1"/>
              <a:t>Joomla</a:t>
            </a:r>
            <a:r>
              <a:rPr lang="th-TH" sz="3200" dirty="0"/>
              <a:t>ให้ปลอดภัยมาก</a:t>
            </a:r>
            <a:r>
              <a:rPr lang="th-TH" sz="3200" dirty="0" smtClean="0"/>
              <a:t>ขึ้น</a:t>
            </a:r>
          </a:p>
          <a:p>
            <a:pPr marL="617220" lvl="2" indent="-342900"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th-TH" dirty="0"/>
              <a:t>ตรวจสอบ</a:t>
            </a:r>
            <a:r>
              <a:rPr lang="th-TH" dirty="0" err="1"/>
              <a:t>เวอร์ชั่น</a:t>
            </a:r>
            <a:r>
              <a:rPr lang="th-TH" dirty="0"/>
              <a:t>ของ </a:t>
            </a:r>
            <a:r>
              <a:rPr lang="en-US" dirty="0" err="1"/>
              <a:t>Joomla</a:t>
            </a:r>
            <a:endParaRPr lang="en-US" dirty="0"/>
          </a:p>
          <a:p>
            <a:pPr marL="0" lvl="1" indent="0">
              <a:buClr>
                <a:schemeClr val="accent3"/>
              </a:buClr>
              <a:buSzPct val="95000"/>
              <a:buNone/>
            </a:pPr>
            <a:endParaRPr lang="th-TH" sz="3200" dirty="0"/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5" y="2492896"/>
            <a:ext cx="3960440" cy="339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001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th-TH" dirty="0"/>
              <a:t>บริหารจัดการเว็บไซต์</a:t>
            </a:r>
            <a:r>
              <a:rPr lang="en-US" dirty="0" err="1"/>
              <a:t>Joomla</a:t>
            </a:r>
            <a:r>
              <a:rPr lang="en-US" dirty="0"/>
              <a:t> </a:t>
            </a:r>
            <a:r>
              <a:rPr lang="th-TH" dirty="0"/>
              <a:t>อย่างปลอดภัย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buClr>
                <a:schemeClr val="accent3"/>
              </a:buClr>
              <a:buSzPct val="95000"/>
              <a:buFont typeface="Wingdings" pitchFamily="2" charset="2"/>
              <a:buChar char="q"/>
            </a:pPr>
            <a:r>
              <a:rPr lang="th-TH" sz="3200" dirty="0"/>
              <a:t>เปลี่ยน </a:t>
            </a:r>
            <a:r>
              <a:rPr lang="en-US" sz="3200" dirty="0"/>
              <a:t>Meta description </a:t>
            </a:r>
            <a:r>
              <a:rPr lang="th-TH" sz="3200" dirty="0"/>
              <a:t>และ </a:t>
            </a:r>
            <a:r>
              <a:rPr lang="en-US" sz="3200" dirty="0"/>
              <a:t>Meta </a:t>
            </a:r>
            <a:r>
              <a:rPr lang="en-US" sz="3200" dirty="0" smtClean="0"/>
              <a:t>Keyword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sz="3200" dirty="0"/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25" y="2019300"/>
            <a:ext cx="60007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665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th-TH" dirty="0"/>
              <a:t>บริหารจัดการเว็บไซต์</a:t>
            </a:r>
            <a:r>
              <a:rPr lang="en-US" dirty="0" err="1"/>
              <a:t>Joomla</a:t>
            </a:r>
            <a:r>
              <a:rPr lang="en-US" dirty="0"/>
              <a:t> </a:t>
            </a:r>
            <a:r>
              <a:rPr lang="th-TH" dirty="0"/>
              <a:t>อย่างปลอดภัย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h-TH" dirty="0"/>
              <a:t>ซ่อน </a:t>
            </a:r>
            <a:r>
              <a:rPr lang="en-US" dirty="0"/>
              <a:t>META Tags </a:t>
            </a:r>
            <a:r>
              <a:rPr lang="en-US" dirty="0" smtClean="0"/>
              <a:t>Generator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META </a:t>
            </a:r>
            <a:r>
              <a:rPr lang="en-US" dirty="0"/>
              <a:t>Tags Generator</a:t>
            </a:r>
            <a:r>
              <a:rPr lang="th-TH" dirty="0"/>
              <a:t>จะเป็นตัวบอกให้รู้ว่าเราใช้</a:t>
            </a:r>
            <a:r>
              <a:rPr lang="th-TH" dirty="0" err="1"/>
              <a:t>สคริป</a:t>
            </a:r>
            <a:r>
              <a:rPr lang="th-TH" dirty="0"/>
              <a:t>อะไรอยู่ </a:t>
            </a:r>
            <a:endParaRPr lang="th-TH" dirty="0" smtClean="0"/>
          </a:p>
          <a:p>
            <a:pPr marL="0" indent="0" algn="ctr">
              <a:buNone/>
            </a:pPr>
            <a:endParaRPr lang="en-US" dirty="0"/>
          </a:p>
          <a:p>
            <a:pPr marL="365760" lvl="1" indent="0">
              <a:buNone/>
            </a:pPr>
            <a:r>
              <a:rPr lang="th-TH" sz="1800" dirty="0">
                <a:solidFill>
                  <a:schemeClr val="tx1"/>
                </a:solidFill>
              </a:rPr>
              <a:t>โหลดได้</a:t>
            </a:r>
            <a:r>
              <a:rPr lang="th-TH" sz="1800" dirty="0" smtClean="0">
                <a:solidFill>
                  <a:schemeClr val="tx1"/>
                </a:solidFill>
              </a:rPr>
              <a:t>ที่</a:t>
            </a:r>
            <a:r>
              <a:rPr lang="en-US" sz="1800" dirty="0" smtClean="0">
                <a:solidFill>
                  <a:schemeClr val="tx1"/>
                </a:solidFill>
              </a:rPr>
              <a:t>: </a:t>
            </a:r>
            <a:r>
              <a:rPr lang="th-TH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http://extensions.joomla.org/extensions/site-management/seo-a-metadata/generator-tag/12556</a:t>
            </a:r>
            <a:endParaRPr lang="en-US" sz="1800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th-TH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6245" y="2132856"/>
            <a:ext cx="573151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267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th-TH" dirty="0"/>
              <a:t>บริหารจัดการเว็บไซต์</a:t>
            </a:r>
            <a:r>
              <a:rPr lang="en-US" dirty="0" err="1"/>
              <a:t>Joomla</a:t>
            </a:r>
            <a:r>
              <a:rPr lang="en-US" dirty="0"/>
              <a:t> </a:t>
            </a:r>
            <a:r>
              <a:rPr lang="th-TH" dirty="0"/>
              <a:t>อย่างปลอดภัย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h-TH" dirty="0"/>
              <a:t>ป้องกันการโดน</a:t>
            </a:r>
            <a:r>
              <a:rPr lang="th-TH" dirty="0" err="1"/>
              <a:t>แฮก</a:t>
            </a:r>
            <a:r>
              <a:rPr lang="en-US" dirty="0" err="1"/>
              <a:t>Joomla</a:t>
            </a:r>
            <a:r>
              <a:rPr lang="th-TH" dirty="0"/>
              <a:t>ด้วย </a:t>
            </a:r>
            <a:r>
              <a:rPr lang="en-US" dirty="0" err="1" smtClean="0"/>
              <a:t>HackGuard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jHackGuard</a:t>
            </a:r>
            <a:r>
              <a:rPr lang="th-TH" dirty="0"/>
              <a:t>จะเป็นด่านป้องกันเว็บที่ทำด้วย</a:t>
            </a:r>
            <a:r>
              <a:rPr lang="th-TH" dirty="0" err="1"/>
              <a:t>จูม</a:t>
            </a:r>
            <a:r>
              <a:rPr lang="th-TH" dirty="0"/>
              <a:t>ล่าด้วยป้องกันดังนี้</a:t>
            </a:r>
            <a:endParaRPr lang="en-US" dirty="0"/>
          </a:p>
          <a:p>
            <a:pPr lvl="1"/>
            <a:r>
              <a:rPr lang="en-US" dirty="0"/>
              <a:t>SQL Injections</a:t>
            </a:r>
          </a:p>
          <a:p>
            <a:pPr lvl="1"/>
            <a:r>
              <a:rPr lang="en-US" dirty="0"/>
              <a:t>Remote URL/File Inclusions</a:t>
            </a:r>
          </a:p>
          <a:p>
            <a:pPr lvl="1"/>
            <a:r>
              <a:rPr lang="en-US" dirty="0"/>
              <a:t>Remote Code Executions</a:t>
            </a:r>
          </a:p>
          <a:p>
            <a:pPr lvl="1"/>
            <a:r>
              <a:rPr lang="en-US" dirty="0"/>
              <a:t>XSS Based Attacks</a:t>
            </a:r>
            <a:r>
              <a:rPr lang="en-US" dirty="0" smtClean="0"/>
              <a:t>!</a:t>
            </a:r>
          </a:p>
          <a:p>
            <a:pPr marL="393192" lvl="1" indent="0">
              <a:buNone/>
            </a:pPr>
            <a:endParaRPr lang="th-TH" sz="1600" dirty="0" smtClean="0"/>
          </a:p>
          <a:p>
            <a:pPr marL="393192" lvl="1" indent="0">
              <a:buNone/>
            </a:pPr>
            <a:r>
              <a:rPr lang="th-TH" sz="1600" dirty="0" smtClean="0"/>
              <a:t>โหลด</a:t>
            </a:r>
            <a:r>
              <a:rPr lang="th-TH" sz="1600" dirty="0"/>
              <a:t>ได้</a:t>
            </a:r>
            <a:r>
              <a:rPr lang="th-TH" sz="1600" dirty="0" smtClean="0"/>
              <a:t>ที่</a:t>
            </a:r>
            <a:r>
              <a:rPr lang="en-US" sz="1600" dirty="0" smtClean="0"/>
              <a:t>:</a:t>
            </a:r>
            <a:r>
              <a:rPr lang="th-TH" sz="1600" dirty="0" smtClean="0"/>
              <a:t> </a:t>
            </a:r>
            <a:r>
              <a:rPr lang="en-US" sz="1600" dirty="0">
                <a:solidFill>
                  <a:srgbClr val="FF0000"/>
                </a:solidFill>
              </a:rPr>
              <a:t>http://extensions.joomla.org/extensions/access-a-security/site-security/site-protection/13233?qh=YToxOntpOjA7czoxMDoiamhhY2tndWFyZCI7fQ%3D%3D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2780928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004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th-TH" sz="4000" dirty="0"/>
              <a:t>บริหารจัดการ</a:t>
            </a:r>
            <a:r>
              <a:rPr lang="th-TH" sz="4000" dirty="0" smtClean="0"/>
              <a:t>เว็บไซต์</a:t>
            </a:r>
            <a:r>
              <a:rPr lang="en-US" sz="4000" dirty="0" err="1" smtClean="0"/>
              <a:t>Wordpress</a:t>
            </a:r>
            <a:r>
              <a:rPr lang="th-TH" sz="4000" dirty="0" smtClean="0"/>
              <a:t>อย่าง</a:t>
            </a:r>
            <a:r>
              <a:rPr lang="th-TH" sz="4000" dirty="0"/>
              <a:t>ปลอดภัย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312" y="1227931"/>
            <a:ext cx="7191375" cy="4762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61424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th-TH" dirty="0"/>
              <a:t>ลดความเสี่ยงจากการถูกแฮกรหัสผ่าน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brute force attack </a:t>
            </a:r>
            <a:r>
              <a:rPr lang="en-US" dirty="0" smtClean="0"/>
              <a:t> </a:t>
            </a:r>
            <a:r>
              <a:rPr lang="th-TH" dirty="0"/>
              <a:t>การสุ่ม</a:t>
            </a:r>
            <a:r>
              <a:rPr lang="th-TH" dirty="0" smtClean="0"/>
              <a:t>รหัสผ่าน</a:t>
            </a:r>
          </a:p>
          <a:p>
            <a:endParaRPr lang="th-TH" dirty="0" smtClean="0"/>
          </a:p>
          <a:p>
            <a:endParaRPr lang="th-TH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th-TH" dirty="0" smtClean="0"/>
          </a:p>
          <a:p>
            <a:r>
              <a:rPr lang="th-TH" dirty="0" smtClean="0"/>
              <a:t>เว้นการตั้งชื่อพื้นฐาน เช่</a:t>
            </a:r>
            <a:r>
              <a:rPr lang="th-TH" dirty="0"/>
              <a:t>น</a:t>
            </a:r>
            <a:r>
              <a:rPr lang="en-US" dirty="0" smtClean="0"/>
              <a:t> admin </a:t>
            </a:r>
            <a:r>
              <a:rPr lang="en-US" dirty="0"/>
              <a:t>root home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844824"/>
            <a:ext cx="302841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329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th-TH" dirty="0"/>
              <a:t>ลดความเสี่ยงจากการถูกแฮกรหัส</a:t>
            </a:r>
            <a:r>
              <a:rPr lang="th-TH" dirty="0" smtClean="0"/>
              <a:t>ผ่าน</a:t>
            </a:r>
            <a:r>
              <a:rPr lang="en-US" dirty="0" smtClean="0"/>
              <a:t>(</a:t>
            </a:r>
            <a:r>
              <a:rPr lang="th-TH" dirty="0" smtClean="0"/>
              <a:t>ต่อ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7237"/>
            <a:ext cx="8496944" cy="4968552"/>
          </a:xfrm>
        </p:spPr>
        <p:txBody>
          <a:bodyPr/>
          <a:lstStyle/>
          <a:p>
            <a:r>
              <a:rPr lang="en-US" dirty="0" smtClean="0"/>
              <a:t>Plugin </a:t>
            </a:r>
            <a:r>
              <a:rPr lang="en-US" dirty="0"/>
              <a:t>lockdown </a:t>
            </a:r>
            <a:r>
              <a:rPr lang="th-TH" dirty="0"/>
              <a:t>และ </a:t>
            </a:r>
            <a:r>
              <a:rPr lang="en-US" dirty="0"/>
              <a:t>limit lock in attempt </a:t>
            </a:r>
            <a:endParaRPr lang="th-TH" dirty="0"/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420888"/>
            <a:ext cx="1905000" cy="238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1988840"/>
            <a:ext cx="3996457" cy="375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83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th-TH" dirty="0"/>
              <a:t>ป้องกันด้วย .</a:t>
            </a:r>
            <a:r>
              <a:rPr lang="en-US" dirty="0" err="1" smtClean="0"/>
              <a:t>htaccess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th-TH" dirty="0"/>
              <a:t>สำหรับผู้ที่ใช้</a:t>
            </a:r>
            <a:r>
              <a:rPr lang="th-TH" dirty="0" err="1"/>
              <a:t>โฮสท์</a:t>
            </a:r>
            <a:r>
              <a:rPr lang="th-TH" dirty="0"/>
              <a:t>ในระบบ </a:t>
            </a:r>
            <a:r>
              <a:rPr lang="en-US" dirty="0" err="1"/>
              <a:t>linux</a:t>
            </a:r>
            <a:r>
              <a:rPr lang="th-TH" dirty="0"/>
              <a:t>และใช้ </a:t>
            </a:r>
            <a:r>
              <a:rPr lang="en-US" dirty="0"/>
              <a:t>apache </a:t>
            </a:r>
            <a:r>
              <a:rPr lang="th-TH" dirty="0"/>
              <a:t>เป็น </a:t>
            </a:r>
            <a:r>
              <a:rPr lang="en-US" dirty="0"/>
              <a:t>web server </a:t>
            </a:r>
            <a:r>
              <a:rPr lang="th-TH" dirty="0" smtClean="0"/>
              <a:t>เพิ่มโค้ดดังนี้ลงในไฟล์ </a:t>
            </a:r>
            <a:r>
              <a:rPr lang="en-US" dirty="0"/>
              <a:t>.</a:t>
            </a:r>
            <a:r>
              <a:rPr lang="en-US" dirty="0" err="1"/>
              <a:t>htaccess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# </a:t>
            </a:r>
            <a:r>
              <a:rPr lang="en-US" dirty="0"/>
              <a:t>BEGIN </a:t>
            </a:r>
            <a:r>
              <a:rPr lang="en-US" dirty="0" err="1"/>
              <a:t>WordPress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&lt;</a:t>
            </a:r>
            <a:r>
              <a:rPr lang="en-US" dirty="0" err="1"/>
              <a:t>IfModulemod_rewrite.c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 err="1"/>
              <a:t>RewriteEngine</a:t>
            </a:r>
            <a:r>
              <a:rPr lang="en-US" dirty="0"/>
              <a:t> On</a:t>
            </a:r>
            <a:br>
              <a:rPr lang="en-US" dirty="0"/>
            </a:br>
            <a:r>
              <a:rPr lang="en-US" dirty="0" err="1"/>
              <a:t>RewriteBase</a:t>
            </a:r>
            <a:r>
              <a:rPr lang="en-US" dirty="0"/>
              <a:t> /</a:t>
            </a:r>
            <a:br>
              <a:rPr lang="en-US" dirty="0"/>
            </a:br>
            <a:r>
              <a:rPr lang="en-US" dirty="0" err="1"/>
              <a:t>RewriteRule</a:t>
            </a:r>
            <a:r>
              <a:rPr lang="en-US" dirty="0"/>
              <a:t> ^index\.</a:t>
            </a:r>
            <a:r>
              <a:rPr lang="en-US" dirty="0" err="1"/>
              <a:t>php</a:t>
            </a:r>
            <a:r>
              <a:rPr lang="en-US" dirty="0"/>
              <a:t>$ – [L]</a:t>
            </a:r>
            <a:br>
              <a:rPr lang="en-US" dirty="0"/>
            </a:br>
            <a:r>
              <a:rPr lang="en-US" dirty="0" err="1"/>
              <a:t>RewriteCond</a:t>
            </a:r>
            <a:r>
              <a:rPr lang="en-US" dirty="0"/>
              <a:t> %{REQUEST_FILENAME} !-f</a:t>
            </a:r>
            <a:br>
              <a:rPr lang="en-US" dirty="0"/>
            </a:br>
            <a:r>
              <a:rPr lang="en-US" dirty="0" err="1"/>
              <a:t>RewriteCond</a:t>
            </a:r>
            <a:r>
              <a:rPr lang="en-US" dirty="0"/>
              <a:t> %{REQUEST_FILENAME} !-d</a:t>
            </a:r>
            <a:br>
              <a:rPr lang="en-US" dirty="0"/>
            </a:br>
            <a:r>
              <a:rPr lang="en-US" dirty="0" err="1"/>
              <a:t>RewriteRule</a:t>
            </a:r>
            <a:r>
              <a:rPr lang="en-US" dirty="0"/>
              <a:t> . /</a:t>
            </a:r>
            <a:r>
              <a:rPr lang="en-US" dirty="0" err="1"/>
              <a:t>index.php</a:t>
            </a:r>
            <a:r>
              <a:rPr lang="en-US" dirty="0"/>
              <a:t> [L]</a:t>
            </a:r>
            <a:br>
              <a:rPr lang="en-US" dirty="0"/>
            </a:br>
            <a:r>
              <a:rPr lang="en-US" dirty="0"/>
              <a:t>&lt;/</a:t>
            </a:r>
            <a:r>
              <a:rPr lang="en-US" dirty="0" err="1"/>
              <a:t>IfModule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# END </a:t>
            </a:r>
            <a:r>
              <a:rPr lang="en-US" dirty="0" err="1"/>
              <a:t>WordPress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88359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3759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Course Outline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th-TH" sz="2400" dirty="0" smtClean="0"/>
              <a:t>เริ่มป้องกันป้องกันเว็บไซต์จากการโดนแฮก</a:t>
            </a:r>
          </a:p>
          <a:p>
            <a:pPr lvl="1"/>
            <a:r>
              <a:rPr lang="th-TH" sz="2400" dirty="0" smtClean="0"/>
              <a:t>ทบทวนความรู้ความปลอดภัยของเว็บไซต์หรือ </a:t>
            </a:r>
            <a:r>
              <a:rPr lang="en-US" sz="2400" dirty="0" smtClean="0"/>
              <a:t>Web Application</a:t>
            </a:r>
          </a:p>
          <a:p>
            <a:pPr lvl="1"/>
            <a:r>
              <a:rPr lang="th-TH" sz="2400" dirty="0" smtClean="0"/>
              <a:t>แนวทางการตรวจสอบช่องโหว่ของ </a:t>
            </a:r>
            <a:r>
              <a:rPr lang="en-US" sz="2400" dirty="0" smtClean="0"/>
              <a:t>Website </a:t>
            </a:r>
            <a:r>
              <a:rPr lang="th-TH" sz="2400" dirty="0" smtClean="0"/>
              <a:t>ตนเองก่อนถูก </a:t>
            </a:r>
            <a:r>
              <a:rPr lang="en-US" sz="2400" dirty="0" smtClean="0"/>
              <a:t>Hack</a:t>
            </a:r>
          </a:p>
          <a:p>
            <a:pPr lvl="1"/>
            <a:r>
              <a:rPr lang="th-TH" sz="2400" dirty="0" smtClean="0"/>
              <a:t>การอัพโหลด/ดาวน์โหลด ด้วย </a:t>
            </a:r>
            <a:r>
              <a:rPr lang="en-US" sz="2400" dirty="0" smtClean="0"/>
              <a:t>ftp</a:t>
            </a:r>
          </a:p>
          <a:p>
            <a:pPr lvl="1"/>
            <a:r>
              <a:rPr lang="th-TH" sz="2400" dirty="0" smtClean="0"/>
              <a:t>การจัดการเกี่ยวกับรหัสผ่าน</a:t>
            </a:r>
            <a:endParaRPr lang="en-US" sz="2400" dirty="0" smtClean="0"/>
          </a:p>
          <a:p>
            <a:pPr lvl="1"/>
            <a:r>
              <a:rPr lang="th-TH" sz="2400" dirty="0" smtClean="0"/>
              <a:t>การจัดการเกี่ยวกับ </a:t>
            </a:r>
            <a:r>
              <a:rPr lang="en-US" sz="2400" dirty="0" smtClean="0"/>
              <a:t>Script </a:t>
            </a:r>
            <a:r>
              <a:rPr lang="th-TH" sz="2400" dirty="0" smtClean="0"/>
              <a:t>ที่ไม่ปลอดภัย</a:t>
            </a:r>
            <a:endParaRPr lang="en-US" sz="2400" dirty="0" smtClean="0"/>
          </a:p>
          <a:p>
            <a:pPr lvl="1"/>
            <a:r>
              <a:rPr lang="th-TH" sz="2400" dirty="0" smtClean="0"/>
              <a:t>วิธีการป้องกันการโดน </a:t>
            </a:r>
            <a:r>
              <a:rPr lang="en-US" sz="2400" dirty="0" smtClean="0"/>
              <a:t>Hack </a:t>
            </a:r>
            <a:r>
              <a:rPr lang="th-TH" sz="2400" dirty="0" smtClean="0"/>
              <a:t>ด้วย </a:t>
            </a:r>
            <a:r>
              <a:rPr lang="en-US" sz="2400" dirty="0" smtClean="0"/>
              <a:t>SQL Injection </a:t>
            </a:r>
            <a:r>
              <a:rPr lang="th-TH" sz="2400" dirty="0" smtClean="0"/>
              <a:t>และ </a:t>
            </a:r>
            <a:r>
              <a:rPr lang="en-US" sz="2400" dirty="0" smtClean="0"/>
              <a:t>Cross-Site Scripting </a:t>
            </a:r>
          </a:p>
          <a:p>
            <a:pPr lvl="1"/>
            <a:r>
              <a:rPr lang="th-TH" sz="2400" dirty="0" smtClean="0"/>
              <a:t>วิธีการป้องกันการโดน </a:t>
            </a:r>
            <a:r>
              <a:rPr lang="en-US" sz="2400" dirty="0" smtClean="0"/>
              <a:t>Hack </a:t>
            </a:r>
            <a:r>
              <a:rPr lang="th-TH" sz="2400" dirty="0" smtClean="0"/>
              <a:t>ด้วย </a:t>
            </a:r>
            <a:r>
              <a:rPr lang="en-US" sz="2400" dirty="0" smtClean="0"/>
              <a:t>Remote File Inclusion</a:t>
            </a:r>
          </a:p>
          <a:p>
            <a:pPr lvl="1"/>
            <a:r>
              <a:rPr lang="th-TH" sz="2400" dirty="0" smtClean="0"/>
              <a:t>แนวทางการบริหารจัดการเว็บไซต์ที่ทำด้วย </a:t>
            </a:r>
            <a:r>
              <a:rPr lang="en-US" sz="2400" dirty="0" err="1" smtClean="0"/>
              <a:t>Joomla</a:t>
            </a:r>
            <a:r>
              <a:rPr lang="en-US" sz="2400" dirty="0" smtClean="0"/>
              <a:t> CMS </a:t>
            </a:r>
            <a:r>
              <a:rPr lang="th-TH" sz="2400" dirty="0" smtClean="0"/>
              <a:t>อย่างปลอดภัย</a:t>
            </a:r>
            <a:endParaRPr lang="en-US" sz="2400" dirty="0" smtClean="0"/>
          </a:p>
          <a:p>
            <a:pPr lvl="1"/>
            <a:r>
              <a:rPr lang="th-TH" sz="2400" dirty="0" smtClean="0"/>
              <a:t>แนวทางการบริหารจัดการเว็บไซต์ที่ทำด้วย </a:t>
            </a:r>
            <a:r>
              <a:rPr lang="en-US" sz="2400" dirty="0" err="1" smtClean="0"/>
              <a:t>WordPress</a:t>
            </a:r>
            <a:r>
              <a:rPr lang="en-US" sz="2400" dirty="0" smtClean="0"/>
              <a:t> CMS </a:t>
            </a:r>
            <a:r>
              <a:rPr lang="th-TH" sz="2400" dirty="0" smtClean="0"/>
              <a:t>อย่างปลอดภัย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04938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th-TH" dirty="0"/>
              <a:t>ป้องกัน </a:t>
            </a:r>
            <a:r>
              <a:rPr lang="en-US" dirty="0" err="1"/>
              <a:t>wp-config.php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60748"/>
            <a:ext cx="8496944" cy="4968552"/>
          </a:xfrm>
        </p:spPr>
        <p:txBody>
          <a:bodyPr/>
          <a:lstStyle/>
          <a:p>
            <a:pPr fontAlgn="base">
              <a:buFont typeface="Wingdings" pitchFamily="2" charset="2"/>
              <a:buChar char="q"/>
            </a:pPr>
            <a:r>
              <a:rPr lang="th-TH" dirty="0"/>
              <a:t>ใส่โค้ดต่อไปนี้ลงไป</a:t>
            </a:r>
            <a:endParaRPr lang="en-US" dirty="0"/>
          </a:p>
          <a:p>
            <a:pPr marL="0" indent="0" fontAlgn="base">
              <a:buNone/>
            </a:pPr>
            <a:r>
              <a:rPr lang="en-US" dirty="0"/>
              <a:t>&lt;Files </a:t>
            </a:r>
            <a:r>
              <a:rPr lang="en-US" dirty="0" err="1"/>
              <a:t>wp-config.php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order </a:t>
            </a:r>
            <a:r>
              <a:rPr lang="en-US" dirty="0" err="1"/>
              <a:t>allow,deny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deny from all</a:t>
            </a:r>
            <a:br>
              <a:rPr lang="en-US" dirty="0"/>
            </a:br>
            <a:r>
              <a:rPr lang="en-US" dirty="0"/>
              <a:t>&lt;/Files&gt;</a:t>
            </a:r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060847"/>
            <a:ext cx="4718471" cy="340493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923928" y="3501008"/>
            <a:ext cx="936104" cy="216024"/>
          </a:xfrm>
          <a:prstGeom prst="ellipse">
            <a:avLst/>
          </a:prstGeom>
          <a:noFill/>
          <a:ln w="95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ular Callout 8"/>
          <p:cNvSpPr/>
          <p:nvPr/>
        </p:nvSpPr>
        <p:spPr>
          <a:xfrm>
            <a:off x="2483768" y="3140968"/>
            <a:ext cx="1152128" cy="576064"/>
          </a:xfrm>
          <a:prstGeom prst="wedgeRectCallout">
            <a:avLst>
              <a:gd name="adj1" fmla="val 72290"/>
              <a:gd name="adj2" fmla="val 281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เพิ่มที่ไฟล์นี้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xmlns="" val="291976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th-TH" dirty="0"/>
              <a:t>ป้องกันการ </a:t>
            </a:r>
            <a:r>
              <a:rPr lang="en-US" dirty="0"/>
              <a:t>login </a:t>
            </a:r>
            <a:r>
              <a:rPr lang="th-TH" dirty="0"/>
              <a:t>จาก </a:t>
            </a:r>
            <a:r>
              <a:rPr lang="en-US" dirty="0"/>
              <a:t>IP </a:t>
            </a:r>
            <a:r>
              <a:rPr lang="th-TH" dirty="0"/>
              <a:t>อื่น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0" fontAlgn="base">
              <a:buNone/>
            </a:pPr>
            <a:r>
              <a:rPr lang="en-US" dirty="0" err="1"/>
              <a:t>public_html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-admin</a:t>
            </a:r>
          </a:p>
          <a:p>
            <a:pPr marL="365760" lvl="1" indent="0" fontAlgn="base">
              <a:buNone/>
            </a:pPr>
            <a:r>
              <a:rPr lang="en-US" dirty="0"/>
              <a:t>order deny allow</a:t>
            </a:r>
            <a:br>
              <a:rPr lang="en-US" dirty="0"/>
            </a:br>
            <a:r>
              <a:rPr lang="en-US" dirty="0" err="1"/>
              <a:t>allow</a:t>
            </a:r>
            <a:r>
              <a:rPr lang="en-US" dirty="0"/>
              <a:t> from 203.100.20.5</a:t>
            </a:r>
            <a:br>
              <a:rPr lang="en-US" dirty="0"/>
            </a:br>
            <a:r>
              <a:rPr lang="en-US" dirty="0"/>
              <a:t>deny from all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203.100.20.5 </a:t>
            </a:r>
            <a:r>
              <a:rPr lang="th-TH" dirty="0"/>
              <a:t>คือ</a:t>
            </a:r>
            <a:r>
              <a:rPr lang="en-US" dirty="0"/>
              <a:t>  fix IP </a:t>
            </a:r>
            <a:r>
              <a:rPr lang="th-TH" dirty="0"/>
              <a:t>ของเรา แต่ถ้าเราใช้ </a:t>
            </a:r>
            <a:r>
              <a:rPr lang="en-US" dirty="0"/>
              <a:t>IP </a:t>
            </a:r>
            <a:r>
              <a:rPr lang="th-TH" dirty="0"/>
              <a:t>แบบ </a:t>
            </a:r>
            <a:r>
              <a:rPr lang="en-US" dirty="0"/>
              <a:t>dynamic </a:t>
            </a:r>
            <a:r>
              <a:rPr lang="th-TH" dirty="0"/>
              <a:t>ก็ให้มาแก้ไขหมายเลขนี้ก่อนล็อกอิน </a:t>
            </a:r>
          </a:p>
        </p:txBody>
      </p:sp>
    </p:spTree>
    <p:extLst>
      <p:ext uri="{BB962C8B-B14F-4D97-AF65-F5344CB8AC3E}">
        <p14:creationId xmlns:p14="http://schemas.microsoft.com/office/powerpoint/2010/main" xmlns="" val="183001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th-TH" dirty="0"/>
              <a:t>ป้องกันจาก </a:t>
            </a:r>
            <a:r>
              <a:rPr lang="en-US" dirty="0"/>
              <a:t>IP </a:t>
            </a:r>
            <a:r>
              <a:rPr lang="th-TH" dirty="0"/>
              <a:t>ไม่พึงประสงค์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Font typeface="Wingdings" pitchFamily="2" charset="2"/>
              <a:buChar char="q"/>
            </a:pPr>
            <a:r>
              <a:rPr lang="th-TH" dirty="0"/>
              <a:t>พิมพ์คำสั่งต่อไปนี้เข้าไปใน .</a:t>
            </a:r>
            <a:r>
              <a:rPr lang="en-US" dirty="0" err="1"/>
              <a:t>htaccess</a:t>
            </a:r>
            <a:endParaRPr lang="en-US" dirty="0"/>
          </a:p>
          <a:p>
            <a:pPr marL="365760" lvl="1" indent="0" fontAlgn="base">
              <a:buNone/>
            </a:pPr>
            <a:r>
              <a:rPr lang="en-US" dirty="0"/>
              <a:t>&lt;Limit GET POST&gt;</a:t>
            </a:r>
            <a:br>
              <a:rPr lang="en-US" dirty="0"/>
            </a:br>
            <a:r>
              <a:rPr lang="en-US" dirty="0"/>
              <a:t>order allow deny</a:t>
            </a:r>
            <a:br>
              <a:rPr lang="en-US" dirty="0"/>
            </a:br>
            <a:r>
              <a:rPr lang="en-US" dirty="0" err="1"/>
              <a:t>deny</a:t>
            </a:r>
            <a:r>
              <a:rPr lang="en-US" dirty="0"/>
              <a:t> from 203.100.21.1</a:t>
            </a:r>
            <a:br>
              <a:rPr lang="en-US" dirty="0"/>
            </a:br>
            <a:r>
              <a:rPr lang="en-US" dirty="0"/>
              <a:t>deny from 203.102.181.20</a:t>
            </a:r>
            <a:br>
              <a:rPr lang="en-US" dirty="0"/>
            </a:br>
            <a:r>
              <a:rPr lang="en-US" dirty="0"/>
              <a:t>allow from all</a:t>
            </a:r>
            <a:br>
              <a:rPr lang="en-US" dirty="0"/>
            </a:br>
            <a:r>
              <a:rPr lang="en-US" dirty="0"/>
              <a:t>&lt;/Limit&gt;</a:t>
            </a:r>
          </a:p>
          <a:p>
            <a:pPr marL="0" indent="0" fontAlgn="base">
              <a:buNone/>
            </a:pPr>
            <a:r>
              <a:rPr lang="th-TH" dirty="0" smtClean="0"/>
              <a:t>           หมายความ</a:t>
            </a:r>
            <a:r>
              <a:rPr lang="th-TH" dirty="0"/>
              <a:t>ว่าเครื่องที่มี </a:t>
            </a:r>
            <a:r>
              <a:rPr lang="en-US" dirty="0"/>
              <a:t>IP </a:t>
            </a:r>
            <a:r>
              <a:rPr lang="th-TH" dirty="0"/>
              <a:t>หมายเลข </a:t>
            </a:r>
            <a:r>
              <a:rPr lang="en-US" dirty="0"/>
              <a:t>203.100.21.1 </a:t>
            </a:r>
            <a:r>
              <a:rPr lang="th-TH" dirty="0"/>
              <a:t>และ </a:t>
            </a:r>
            <a:r>
              <a:rPr lang="en-US" dirty="0"/>
              <a:t>203.102.181.20 </a:t>
            </a:r>
            <a:r>
              <a:rPr lang="th-TH" dirty="0"/>
              <a:t>จะไม่สามารถดูเว็บไซต์ของเราได้ รวมทั้งความพยายามที่จะล็อกอินเข้ามา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420347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th-TH" sz="3600" dirty="0"/>
              <a:t>หลีกเลี่ยงการใช้</a:t>
            </a:r>
            <a:r>
              <a:rPr lang="th-TH" sz="3600" dirty="0" smtClean="0"/>
              <a:t>งาน</a:t>
            </a:r>
            <a:r>
              <a:rPr lang="en-US" sz="3600" dirty="0" smtClean="0"/>
              <a:t>plugin </a:t>
            </a:r>
            <a:r>
              <a:rPr lang="th-TH" sz="3600" dirty="0"/>
              <a:t>ที่ไม่มีแหล่งที่มา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h-TH" dirty="0" smtClean="0"/>
              <a:t>เลือกใช้งาน</a:t>
            </a:r>
            <a:r>
              <a:rPr lang="en-US" dirty="0"/>
              <a:t> plugin </a:t>
            </a:r>
            <a:r>
              <a:rPr lang="th-TH" dirty="0" smtClean="0"/>
              <a:t>ที่มีแหล่งที่มาและมีความน่าเชื่อถือสูง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plugin </a:t>
            </a:r>
            <a:r>
              <a:rPr lang="th-TH" dirty="0" smtClean="0"/>
              <a:t>ที่มี</a:t>
            </a:r>
            <a:r>
              <a:rPr lang="th-TH" dirty="0" err="1" smtClean="0"/>
              <a:t>การอัฟเดต</a:t>
            </a:r>
            <a:r>
              <a:rPr lang="th-TH" dirty="0" smtClean="0"/>
              <a:t>สม่ำเสมอ</a:t>
            </a:r>
            <a:r>
              <a:rPr lang="en-US" dirty="0" smtClean="0"/>
              <a:t> </a:t>
            </a:r>
            <a:r>
              <a:rPr lang="en-US" dirty="0"/>
              <a:t>plugin </a:t>
            </a:r>
            <a:r>
              <a:rPr lang="th-TH" dirty="0"/>
              <a:t>ที่ไม่มีการอัพเดทเป็นเวลา </a:t>
            </a:r>
            <a:r>
              <a:rPr lang="en-US" dirty="0"/>
              <a:t>2 </a:t>
            </a:r>
            <a:r>
              <a:rPr lang="th-TH" dirty="0"/>
              <a:t>ปี </a:t>
            </a:r>
            <a:r>
              <a:rPr lang="en-US" dirty="0" err="1"/>
              <a:t>WordPress</a:t>
            </a:r>
            <a:endParaRPr lang="th-TH" dirty="0"/>
          </a:p>
          <a:p>
            <a:endParaRPr lang="th-TH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780929"/>
            <a:ext cx="5256584" cy="235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115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th-TH" sz="3200" b="0" dirty="0" smtClean="0"/>
              <a:t>ช่องโหว่ </a:t>
            </a:r>
            <a:r>
              <a:rPr lang="en-US" sz="3200" b="0" dirty="0" smtClean="0"/>
              <a:t>SQL Injection </a:t>
            </a:r>
            <a:r>
              <a:rPr lang="th-TH" sz="3200" b="0" dirty="0" smtClean="0"/>
              <a:t>บน </a:t>
            </a:r>
            <a:r>
              <a:rPr lang="en-US" sz="3200" b="0" dirty="0" err="1" smtClean="0"/>
              <a:t>Plugin</a:t>
            </a:r>
            <a:r>
              <a:rPr lang="en-US" sz="3200" b="0" dirty="0" smtClean="0"/>
              <a:t> </a:t>
            </a:r>
            <a:r>
              <a:rPr lang="th-TH" sz="3200" b="0" dirty="0" smtClean="0"/>
              <a:t>ของ </a:t>
            </a:r>
            <a:r>
              <a:rPr lang="en-US" sz="3200" b="0" dirty="0" err="1" smtClean="0"/>
              <a:t>WordPress</a:t>
            </a:r>
            <a:endParaRPr lang="th-T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71546"/>
            <a:ext cx="8496944" cy="4968552"/>
          </a:xfrm>
        </p:spPr>
        <p:txBody>
          <a:bodyPr/>
          <a:lstStyle/>
          <a:p>
            <a:r>
              <a:rPr lang="th-TH" dirty="0" smtClean="0"/>
              <a:t>มีรายงานการค้นพบช่องโหว่บน </a:t>
            </a:r>
            <a:r>
              <a:rPr lang="en-US" dirty="0" err="1" smtClean="0"/>
              <a:t>Plugin</a:t>
            </a:r>
            <a:r>
              <a:rPr lang="en-US" dirty="0" smtClean="0"/>
              <a:t> </a:t>
            </a:r>
            <a:r>
              <a:rPr lang="th-TH" dirty="0" smtClean="0"/>
              <a:t>ของ </a:t>
            </a:r>
            <a:r>
              <a:rPr lang="en-US" dirty="0" err="1" smtClean="0"/>
              <a:t>WordPress</a:t>
            </a:r>
            <a:r>
              <a:rPr lang="en-US" dirty="0" smtClean="0"/>
              <a:t> 2 </a:t>
            </a:r>
            <a:r>
              <a:rPr lang="th-TH" dirty="0" smtClean="0"/>
              <a:t>ตัว คือ </a:t>
            </a:r>
            <a:r>
              <a:rPr lang="en-US" dirty="0" smtClean="0">
                <a:solidFill>
                  <a:srgbClr val="FF0000"/>
                </a:solidFill>
              </a:rPr>
              <a:t>Huge IT Slider</a:t>
            </a:r>
            <a:r>
              <a:rPr lang="en-US" dirty="0" smtClean="0"/>
              <a:t> </a:t>
            </a:r>
            <a:r>
              <a:rPr lang="th-TH" dirty="0" smtClean="0"/>
              <a:t>และ</a:t>
            </a:r>
            <a:r>
              <a:rPr lang="en-US" dirty="0" err="1" smtClean="0">
                <a:solidFill>
                  <a:srgbClr val="FF0000"/>
                </a:solidFill>
              </a:rPr>
              <a:t>WordPress</a:t>
            </a:r>
            <a:r>
              <a:rPr lang="en-US" dirty="0" smtClean="0">
                <a:solidFill>
                  <a:srgbClr val="FF0000"/>
                </a:solidFill>
              </a:rPr>
              <a:t> SEO</a:t>
            </a:r>
            <a:r>
              <a:rPr lang="en-US" dirty="0" smtClean="0"/>
              <a:t> </a:t>
            </a:r>
            <a:r>
              <a:rPr lang="th-TH" dirty="0" smtClean="0"/>
              <a:t>ซึ่งส่งผลให้</a:t>
            </a:r>
            <a:r>
              <a:rPr lang="th-TH" dirty="0" err="1" smtClean="0"/>
              <a:t>แฮ็คเกอร์</a:t>
            </a:r>
            <a:r>
              <a:rPr lang="th-TH" dirty="0" smtClean="0"/>
              <a:t>สามารถโจมตีแบบ </a:t>
            </a:r>
            <a:r>
              <a:rPr lang="en-US" dirty="0" smtClean="0"/>
              <a:t>SQL Injection </a:t>
            </a:r>
            <a:r>
              <a:rPr lang="th-TH" dirty="0" smtClean="0"/>
              <a:t>และ </a:t>
            </a:r>
            <a:r>
              <a:rPr lang="en-US" dirty="0" smtClean="0"/>
              <a:t>Cross-Site Request Forgery </a:t>
            </a:r>
            <a:r>
              <a:rPr lang="th-TH" dirty="0" smtClean="0"/>
              <a:t>ได้</a:t>
            </a:r>
          </a:p>
          <a:p>
            <a:endParaRPr lang="th-TH" dirty="0"/>
          </a:p>
        </p:txBody>
      </p:sp>
      <p:pic>
        <p:nvPicPr>
          <p:cNvPr id="4" name="Picture 3" descr="sql_injection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3143248"/>
            <a:ext cx="1828649" cy="975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ตัวอย่างช่องโหว่ </a:t>
            </a:r>
            <a:r>
              <a:rPr lang="en-US" dirty="0" err="1" smtClean="0"/>
              <a:t>Plugin</a:t>
            </a:r>
            <a:r>
              <a:rPr lang="en-US" dirty="0" smtClean="0"/>
              <a:t> </a:t>
            </a:r>
            <a:r>
              <a:rPr lang="en-US" dirty="0" err="1" smtClean="0"/>
              <a:t>wordpress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b="1" dirty="0" smtClean="0"/>
              <a:t>ช่องโหว่บน </a:t>
            </a:r>
            <a:r>
              <a:rPr lang="en-US" b="1" dirty="0" smtClean="0"/>
              <a:t>Huge IT Slider</a:t>
            </a:r>
            <a:endParaRPr lang="en-US" dirty="0" smtClean="0"/>
          </a:p>
          <a:p>
            <a:pPr lvl="1"/>
            <a:r>
              <a:rPr lang="en-US" sz="2100" dirty="0" err="1" smtClean="0"/>
              <a:t>Plugin</a:t>
            </a:r>
            <a:r>
              <a:rPr lang="en-US" sz="2100" dirty="0" smtClean="0"/>
              <a:t> </a:t>
            </a:r>
            <a:r>
              <a:rPr lang="th-TH" sz="2100" dirty="0" smtClean="0"/>
              <a:t>ยอดนิยมสำหรับปรับแต่ง </a:t>
            </a:r>
            <a:r>
              <a:rPr lang="en-US" sz="2100" dirty="0" smtClean="0"/>
              <a:t>Slider </a:t>
            </a:r>
            <a:r>
              <a:rPr lang="th-TH" sz="2100" dirty="0" smtClean="0"/>
              <a:t>บนหน้าเว็บที่มีผู้ใช้มากกว่า 50,000 เว็บไซต์</a:t>
            </a:r>
          </a:p>
          <a:p>
            <a:pPr lvl="1"/>
            <a:r>
              <a:rPr lang="th-TH" sz="2100" dirty="0" smtClean="0"/>
              <a:t>ช่องโหว่เกิดจากการฟิลเตอร์ </a:t>
            </a:r>
            <a:r>
              <a:rPr lang="en-US" sz="2100" dirty="0" smtClean="0"/>
              <a:t>Input </a:t>
            </a:r>
            <a:r>
              <a:rPr lang="th-TH" sz="2100" dirty="0" smtClean="0"/>
              <a:t>ผ่านทางพารามิเตอร์ “</a:t>
            </a:r>
            <a:r>
              <a:rPr lang="en-US" sz="2100" dirty="0" err="1" smtClean="0"/>
              <a:t>removeslide</a:t>
            </a:r>
            <a:r>
              <a:rPr lang="en-US" sz="2100" dirty="0" smtClean="0"/>
              <a:t>” </a:t>
            </a:r>
            <a:r>
              <a:rPr lang="th-TH" sz="2100" dirty="0" smtClean="0"/>
              <a:t>บน </a:t>
            </a:r>
            <a:r>
              <a:rPr lang="en-US" sz="2100" dirty="0" smtClean="0"/>
              <a:t>HTTP GET </a:t>
            </a:r>
            <a:r>
              <a:rPr lang="th-TH" sz="2100" dirty="0" smtClean="0"/>
              <a:t>ไปยัง “/</a:t>
            </a:r>
            <a:r>
              <a:rPr lang="en-US" sz="2100" dirty="0" err="1" smtClean="0"/>
              <a:t>wp</a:t>
            </a:r>
            <a:r>
              <a:rPr lang="en-US" sz="2100" dirty="0" smtClean="0"/>
              <a:t>-admin/admin.php” </a:t>
            </a:r>
            <a:r>
              <a:rPr lang="th-TH" sz="2100" dirty="0" smtClean="0"/>
              <a:t>ไม่ดีพอ</a:t>
            </a:r>
          </a:p>
          <a:p>
            <a:pPr lvl="1"/>
            <a:r>
              <a:rPr lang="th-TH" sz="2100" dirty="0" smtClean="0"/>
              <a:t>ความรุนแรง</a:t>
            </a:r>
            <a:r>
              <a:rPr lang="th-TH" sz="2100" b="1" dirty="0" smtClean="0"/>
              <a:t>ปานกลาง</a:t>
            </a:r>
            <a:r>
              <a:rPr lang="th-TH" sz="2100" dirty="0" smtClean="0"/>
              <a:t> ซึ่ง</a:t>
            </a:r>
            <a:r>
              <a:rPr lang="th-TH" sz="2100" dirty="0" err="1" smtClean="0"/>
              <a:t>แฮ็คเกอร์</a:t>
            </a:r>
            <a:r>
              <a:rPr lang="th-TH" sz="2100" dirty="0" smtClean="0"/>
              <a:t>จำเป็นต้องพิสูจน์ตัวตนและได้สิทธิเป็น </a:t>
            </a:r>
            <a:r>
              <a:rPr lang="en-US" sz="2100" dirty="0" smtClean="0"/>
              <a:t>admin </a:t>
            </a:r>
            <a:r>
              <a:rPr lang="th-TH" sz="2100" dirty="0" smtClean="0"/>
              <a:t>ก่อนจึงจะโจมตี </a:t>
            </a:r>
            <a:r>
              <a:rPr lang="en-US" sz="2100" dirty="0" smtClean="0"/>
              <a:t>SQL Injection </a:t>
            </a:r>
            <a:r>
              <a:rPr lang="th-TH" sz="2100" dirty="0" smtClean="0"/>
              <a:t>ได้ หรือใช้การโจมตีแบบ </a:t>
            </a:r>
            <a:r>
              <a:rPr lang="en-US" sz="2100" dirty="0" smtClean="0"/>
              <a:t>Cross-Site Request Forgery </a:t>
            </a:r>
            <a:r>
              <a:rPr lang="th-TH" sz="2100" dirty="0" smtClean="0"/>
              <a:t>โดยไม่ต้องผ่านการพิสูจน์ตัวตน</a:t>
            </a:r>
          </a:p>
          <a:p>
            <a:pPr lvl="1"/>
            <a:r>
              <a:rPr lang="th-TH" sz="2100" dirty="0" smtClean="0"/>
              <a:t>เวอร์ชันที่ได้รับผลกระทบคือ </a:t>
            </a:r>
            <a:r>
              <a:rPr lang="th-TH" sz="2100" b="1" dirty="0" smtClean="0"/>
              <a:t>2.6.8 และก่อนหน้านั้น</a:t>
            </a:r>
            <a:r>
              <a:rPr lang="th-TH" sz="2100" dirty="0" smtClean="0"/>
              <a:t> และช่องโหว่นี้ถูกแก้ไขในเวอร์ชันล่าสุด </a:t>
            </a:r>
            <a:r>
              <a:rPr lang="th-TH" sz="2100" b="1" dirty="0" smtClean="0"/>
              <a:t>2.7.0</a:t>
            </a:r>
            <a:endParaRPr lang="th-TH" sz="2100" dirty="0" smtClean="0"/>
          </a:p>
          <a:p>
            <a:pPr lvl="1"/>
            <a:r>
              <a:rPr lang="th-TH" sz="2100" dirty="0" smtClean="0"/>
              <a:t>รายละเอียดเพิ่มเติม: </a:t>
            </a:r>
            <a:r>
              <a:rPr lang="en-US" sz="2100" dirty="0" smtClean="0">
                <a:hlinkClick r:id="rId2"/>
              </a:rPr>
              <a:t>https://www.htbridge.com/advisory/HTB23250</a:t>
            </a:r>
            <a:endParaRPr lang="en-US" sz="2100" dirty="0" smtClean="0"/>
          </a:p>
          <a:p>
            <a:r>
              <a:rPr lang="th-TH" b="1" dirty="0" smtClean="0"/>
              <a:t>ช่องโหว่บน </a:t>
            </a:r>
            <a:r>
              <a:rPr lang="en-US" b="1" dirty="0" err="1" smtClean="0"/>
              <a:t>WordPress</a:t>
            </a:r>
            <a:r>
              <a:rPr lang="en-US" b="1" dirty="0" smtClean="0"/>
              <a:t> SEO</a:t>
            </a:r>
            <a:endParaRPr lang="en-US" dirty="0" smtClean="0"/>
          </a:p>
          <a:p>
            <a:pPr lvl="1"/>
            <a:r>
              <a:rPr lang="th-TH" sz="2100" dirty="0" smtClean="0"/>
              <a:t>พัฒนาโดย </a:t>
            </a:r>
            <a:r>
              <a:rPr lang="en-US" sz="2100" dirty="0" err="1" smtClean="0"/>
              <a:t>Yoast</a:t>
            </a:r>
            <a:r>
              <a:rPr lang="en-US" sz="2100" dirty="0" smtClean="0"/>
              <a:t> </a:t>
            </a:r>
            <a:r>
              <a:rPr lang="th-TH" sz="2100" dirty="0" smtClean="0"/>
              <a:t>เพื่อเพิ่มประสิทธิภาพในการทำ </a:t>
            </a:r>
            <a:r>
              <a:rPr lang="en-US" sz="2100" dirty="0" smtClean="0"/>
              <a:t>SEO </a:t>
            </a:r>
            <a:r>
              <a:rPr lang="th-TH" sz="2100" dirty="0" smtClean="0"/>
              <a:t>โดยมีผู้ใช้มากกว่าล้านเว็บไซต์</a:t>
            </a:r>
          </a:p>
          <a:p>
            <a:pPr lvl="1"/>
            <a:r>
              <a:rPr lang="th-TH" sz="2100" dirty="0" smtClean="0"/>
              <a:t>ใช้ช่องโหว่ </a:t>
            </a:r>
            <a:r>
              <a:rPr lang="en-US" sz="2100" dirty="0" smtClean="0"/>
              <a:t>Cross-Site Request Forgery </a:t>
            </a:r>
            <a:r>
              <a:rPr lang="th-TH" sz="2100" dirty="0" smtClean="0"/>
              <a:t>ในการโจมตีแบบ </a:t>
            </a:r>
            <a:r>
              <a:rPr lang="en-US" sz="2100" dirty="0" smtClean="0"/>
              <a:t>Blind SQL Injection </a:t>
            </a:r>
            <a:r>
              <a:rPr lang="th-TH" sz="2100" dirty="0" smtClean="0"/>
              <a:t>ได้ เลวร้ายที่สุด คือ </a:t>
            </a:r>
            <a:r>
              <a:rPr lang="th-TH" sz="2100" dirty="0" err="1" smtClean="0"/>
              <a:t>แฮ็คเกอร์</a:t>
            </a:r>
            <a:r>
              <a:rPr lang="th-TH" sz="2100" dirty="0" smtClean="0"/>
              <a:t>สามารถเพิ่มสิทธิ </a:t>
            </a:r>
            <a:r>
              <a:rPr lang="en-US" sz="2100" dirty="0" smtClean="0"/>
              <a:t>admin </a:t>
            </a:r>
            <a:r>
              <a:rPr lang="th-TH" sz="2100" dirty="0" smtClean="0"/>
              <a:t>ให้แก่ตัวเองเพื่อควบคุมเว็บไซต์ได้</a:t>
            </a:r>
          </a:p>
          <a:p>
            <a:pPr lvl="1"/>
            <a:r>
              <a:rPr lang="en-US" sz="2100" dirty="0" err="1" smtClean="0"/>
              <a:t>WordPress</a:t>
            </a:r>
            <a:r>
              <a:rPr lang="en-US" sz="2100" dirty="0" smtClean="0"/>
              <a:t> </a:t>
            </a:r>
            <a:r>
              <a:rPr lang="th-TH" sz="2100" dirty="0" smtClean="0"/>
              <a:t>ได้บังคับให้เว็บไซต์อัพเดท </a:t>
            </a:r>
            <a:r>
              <a:rPr lang="en-US" sz="2100" dirty="0" err="1" smtClean="0"/>
              <a:t>WordPress</a:t>
            </a:r>
            <a:r>
              <a:rPr lang="en-US" sz="2100" dirty="0" smtClean="0"/>
              <a:t> SEO </a:t>
            </a:r>
            <a:r>
              <a:rPr lang="th-TH" sz="2100" dirty="0" smtClean="0"/>
              <a:t>เป็นเวอร์ชันล่าสุด คือ </a:t>
            </a:r>
            <a:r>
              <a:rPr lang="th-TH" sz="2100" b="1" dirty="0" smtClean="0"/>
              <a:t>1.7.4, 1.6.4 และ 1.5.7</a:t>
            </a:r>
            <a:r>
              <a:rPr lang="th-TH" sz="2100" dirty="0" smtClean="0"/>
              <a:t> โดยอัตโนมัติ สำหรับผู้ที่ปิดการอัพเดทอัตโนมัติ แนะนำให้อัพเดทเวอร์ชันดังกล่าวโดยเร็วที่สุด</a:t>
            </a:r>
          </a:p>
          <a:p>
            <a:pPr lvl="1"/>
            <a:r>
              <a:rPr lang="th-TH" sz="2100" dirty="0" smtClean="0"/>
              <a:t>สำหรับผู้ใช้ </a:t>
            </a:r>
            <a:r>
              <a:rPr lang="en-US" sz="2100" dirty="0" err="1" smtClean="0"/>
              <a:t>WordPress</a:t>
            </a:r>
            <a:r>
              <a:rPr lang="en-US" sz="2100" dirty="0" smtClean="0"/>
              <a:t> SEO Premium </a:t>
            </a:r>
            <a:r>
              <a:rPr lang="th-TH" sz="2100" dirty="0" smtClean="0"/>
              <a:t>แนะนำให้อัพเดทเป็นเวอร์ชัน </a:t>
            </a:r>
            <a:r>
              <a:rPr lang="th-TH" sz="2100" b="1" dirty="0" smtClean="0"/>
              <a:t>1.5.3</a:t>
            </a:r>
            <a:endParaRPr lang="th-TH" sz="2100" dirty="0" smtClean="0"/>
          </a:p>
          <a:p>
            <a:pPr lvl="1"/>
            <a:r>
              <a:rPr lang="th-TH" sz="2100" dirty="0" smtClean="0"/>
              <a:t>รายละเอียดเพิ่มเติม: </a:t>
            </a:r>
            <a:r>
              <a:rPr lang="en-US" sz="2100" dirty="0" smtClean="0">
                <a:hlinkClick r:id="rId3"/>
              </a:rPr>
              <a:t>https://wpvulndb.com/vulnerabilities/7841</a:t>
            </a:r>
            <a:endParaRPr lang="en-US" sz="2100" dirty="0" smtClean="0"/>
          </a:p>
          <a:p>
            <a:pPr lvl="1"/>
            <a:r>
              <a:rPr lang="th-TH" sz="2100" dirty="0" smtClean="0"/>
              <a:t>สำหรับใครที่ใช้งาน </a:t>
            </a:r>
            <a:r>
              <a:rPr lang="en-US" sz="2100" dirty="0" err="1" smtClean="0"/>
              <a:t>Plugin</a:t>
            </a:r>
            <a:r>
              <a:rPr lang="en-US" sz="2100" dirty="0" smtClean="0"/>
              <a:t> 2 </a:t>
            </a:r>
            <a:r>
              <a:rPr lang="th-TH" sz="2100" dirty="0" smtClean="0"/>
              <a:t>ตัวนี้อยู่ อย่าลืมอัพเดทเป็นเวอร์ชันล่าสุดเพื่ออุดช่องโหว่กันนะครับ</a:t>
            </a:r>
          </a:p>
          <a:p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th-TH" sz="3600" dirty="0" smtClean="0"/>
              <a:t>บริหารจัดการ</a:t>
            </a:r>
            <a:r>
              <a:rPr lang="th-TH" sz="3600" dirty="0" smtClean="0"/>
              <a:t>เว็บไซต์</a:t>
            </a:r>
            <a:r>
              <a:rPr lang="en-US" sz="3600" dirty="0" err="1" smtClean="0"/>
              <a:t>Joomla</a:t>
            </a:r>
            <a:r>
              <a:rPr lang="th-TH" sz="3600" dirty="0" smtClean="0"/>
              <a:t>ย่าง</a:t>
            </a:r>
            <a:r>
              <a:rPr lang="th-TH" sz="3600" dirty="0" smtClean="0"/>
              <a:t>ปลอดภัย</a:t>
            </a:r>
            <a:endParaRPr lang="th-TH" sz="3600" dirty="0"/>
          </a:p>
        </p:txBody>
      </p:sp>
      <p:pic>
        <p:nvPicPr>
          <p:cNvPr id="4" name="Content Placeholder 3" descr="joomla-securit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50" y="2180431"/>
            <a:ext cx="6667500" cy="28575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บริหารจัดการเว็บไซต์</a:t>
            </a:r>
            <a:r>
              <a:rPr lang="en-US" dirty="0" err="1" smtClean="0"/>
              <a:t>Joomla</a:t>
            </a:r>
            <a:r>
              <a:rPr lang="th-TH" dirty="0" smtClean="0"/>
              <a:t>ย่างปลอดภัย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กรณีต่างๆ ที่มีการพยายามโจมตีเว็บไซต์ เรียงตามสถิติของจำนวนมากไปน้อย</a:t>
            </a:r>
            <a:r>
              <a:rPr lang="th-TH" dirty="0" smtClean="0"/>
              <a:t>ครับ</a:t>
            </a:r>
            <a:endParaRPr lang="en-US" dirty="0" smtClean="0"/>
          </a:p>
          <a:p>
            <a:pPr lvl="1"/>
            <a:r>
              <a:rPr lang="th-TH" dirty="0" smtClean="0"/>
              <a:t>กรณีที่ ๑ การพยายามโจมตี ผ่าน</a:t>
            </a:r>
            <a:r>
              <a:rPr lang="th-TH" dirty="0" err="1" smtClean="0"/>
              <a:t>เทมเพลต</a:t>
            </a:r>
            <a:r>
              <a:rPr lang="th-TH" dirty="0" smtClean="0"/>
              <a:t>ของเว็บไซต์</a:t>
            </a:r>
          </a:p>
          <a:p>
            <a:pPr lvl="1"/>
            <a:r>
              <a:rPr lang="th-TH" dirty="0" smtClean="0"/>
              <a:t>กรณีที่ ๒ การพยายามโจมตี ผ่านช่องทางการอัพโหลดของ</a:t>
            </a:r>
            <a:r>
              <a:rPr lang="th-TH" dirty="0" err="1" smtClean="0"/>
              <a:t>สคริป</a:t>
            </a:r>
            <a:r>
              <a:rPr lang="th-TH" dirty="0" smtClean="0"/>
              <a:t> </a:t>
            </a:r>
            <a:r>
              <a:rPr lang="en-US" dirty="0" smtClean="0"/>
              <a:t>Editor</a:t>
            </a:r>
          </a:p>
          <a:p>
            <a:pPr lvl="1"/>
            <a:r>
              <a:rPr lang="th-TH" dirty="0" smtClean="0"/>
              <a:t>กรณีที่ ๓ การพยายามโจมตี โดยการเรียกไฟล์โดยตรง หรือช่องโหว่ของส่วนเสริม</a:t>
            </a:r>
          </a:p>
          <a:p>
            <a:pPr lvl="1"/>
            <a:r>
              <a:rPr lang="th-TH" dirty="0" smtClean="0"/>
              <a:t>กรณีที่ ๔ การพยายามโจมตี ผ่าน </a:t>
            </a:r>
            <a:r>
              <a:rPr lang="en-US" dirty="0" smtClean="0"/>
              <a:t>URL </a:t>
            </a:r>
            <a:r>
              <a:rPr lang="th-TH" dirty="0" smtClean="0"/>
              <a:t>ของหน้าบางหน้าโดยตรง</a:t>
            </a:r>
          </a:p>
          <a:p>
            <a:pPr lvl="1"/>
            <a:r>
              <a:rPr lang="th-TH" dirty="0" smtClean="0"/>
              <a:t>กรณีที่ ๕ การพยายามโจมตี ผ่านการเดาชื่อล๊อกอิน และรหัสผ่าน</a:t>
            </a:r>
          </a:p>
          <a:p>
            <a:pPr lvl="1"/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บริหารจัดการเว็บไซต์</a:t>
            </a:r>
            <a:r>
              <a:rPr lang="en-US" dirty="0" err="1" smtClean="0"/>
              <a:t>Joomla</a:t>
            </a:r>
            <a:r>
              <a:rPr lang="th-TH" dirty="0" smtClean="0"/>
              <a:t>ย่างปลอดภัย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b="1" dirty="0" smtClean="0"/>
              <a:t>ป้องกันการโดน</a:t>
            </a:r>
            <a:r>
              <a:rPr lang="th-TH" b="1" dirty="0" err="1" smtClean="0"/>
              <a:t>แฮก</a:t>
            </a:r>
            <a:r>
              <a:rPr lang="th-TH" b="1" dirty="0" smtClean="0"/>
              <a:t> </a:t>
            </a:r>
            <a:r>
              <a:rPr lang="en-US" b="1" dirty="0" err="1" smtClean="0"/>
              <a:t>Joomla</a:t>
            </a:r>
            <a:r>
              <a:rPr lang="en-US" b="1" dirty="0" smtClean="0"/>
              <a:t>! </a:t>
            </a:r>
            <a:r>
              <a:rPr lang="th-TH" b="1" dirty="0" smtClean="0"/>
              <a:t>ด้วย </a:t>
            </a:r>
            <a:r>
              <a:rPr lang="en-US" b="1" dirty="0" err="1" smtClean="0"/>
              <a:t>jHackGuard</a:t>
            </a:r>
            <a:endParaRPr lang="en-US" b="1" dirty="0" smtClean="0"/>
          </a:p>
          <a:p>
            <a:pPr>
              <a:buNone/>
            </a:pPr>
            <a:r>
              <a:rPr lang="th-TH" dirty="0" smtClean="0"/>
              <a:t>ป้องกัน</a:t>
            </a:r>
            <a:r>
              <a:rPr lang="th-TH" dirty="0" smtClean="0"/>
              <a:t>อะไรบ้าง</a:t>
            </a:r>
          </a:p>
          <a:p>
            <a:pPr lvl="1" fontAlgn="base"/>
            <a:r>
              <a:rPr lang="en-US" dirty="0" smtClean="0"/>
              <a:t>SQL Injections</a:t>
            </a:r>
          </a:p>
          <a:p>
            <a:pPr lvl="1" fontAlgn="base"/>
            <a:r>
              <a:rPr lang="en-US" dirty="0" smtClean="0"/>
              <a:t>Remote URL/File Inclusions</a:t>
            </a:r>
          </a:p>
          <a:p>
            <a:pPr lvl="1" fontAlgn="base"/>
            <a:r>
              <a:rPr lang="en-US" dirty="0" smtClean="0"/>
              <a:t>Remote Code Executions</a:t>
            </a:r>
          </a:p>
          <a:p>
            <a:pPr lvl="1" fontAlgn="base"/>
            <a:r>
              <a:rPr lang="en-US" dirty="0" smtClean="0"/>
              <a:t>XSS Based Attacks</a:t>
            </a:r>
            <a:r>
              <a:rPr lang="en-US" dirty="0" smtClean="0"/>
              <a:t>!</a:t>
            </a:r>
            <a:endParaRPr lang="en-US" dirty="0" smtClean="0"/>
          </a:p>
        </p:txBody>
      </p:sp>
      <p:pic>
        <p:nvPicPr>
          <p:cNvPr id="4" name="Picture 3" descr="jext_jHackGu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1214422"/>
            <a:ext cx="838200" cy="83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0973 L -0.00434 0.34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th-TH" sz="3600" dirty="0" smtClean="0"/>
              <a:t>ทำอย่างไรเมื่อ </a:t>
            </a:r>
            <a:r>
              <a:rPr lang="en-US" sz="3600" dirty="0" err="1" smtClean="0"/>
              <a:t>Wordpress</a:t>
            </a:r>
            <a:r>
              <a:rPr lang="en-US" sz="3600" dirty="0" smtClean="0"/>
              <a:t> </a:t>
            </a:r>
            <a:r>
              <a:rPr lang="th-TH" sz="3600" dirty="0" smtClean="0"/>
              <a:t>ถูก </a:t>
            </a:r>
            <a:r>
              <a:rPr lang="en-US" sz="3600" dirty="0" smtClean="0"/>
              <a:t>Hack</a:t>
            </a:r>
            <a:endParaRPr lang="th-TH" dirty="0"/>
          </a:p>
        </p:txBody>
      </p:sp>
      <p:pic>
        <p:nvPicPr>
          <p:cNvPr id="4" name="Content Placeholder 3" descr="hack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3449" y="1125538"/>
            <a:ext cx="7517102" cy="496728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Web Application Security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  เว็บแอปพลิเคชั่นหมายถึง แอปพลิเคชั่นที่สามารถเข้าใช้งานผ่านเว็บบราวเซอร์ หรือ </a:t>
            </a:r>
            <a:r>
              <a:rPr lang="en-US" dirty="0" smtClean="0"/>
              <a:t>HTTP(s) agent (</a:t>
            </a:r>
            <a:r>
              <a:rPr lang="th-TH" dirty="0" smtClean="0"/>
              <a:t>พอร์ต 80 หรือ 443) องค์ประกอบของเว็บแอปพลิเคชั่นนั้นประกอบด้วย</a:t>
            </a:r>
            <a:br>
              <a:rPr lang="th-TH" dirty="0" smtClean="0"/>
            </a:br>
            <a:r>
              <a:rPr lang="th-TH" sz="2000" dirty="0" smtClean="0"/>
              <a:t>- </a:t>
            </a:r>
            <a:r>
              <a:rPr lang="en-US" sz="2000" dirty="0" smtClean="0"/>
              <a:t>Web Application </a:t>
            </a:r>
            <a:r>
              <a:rPr lang="th-TH" sz="2000" dirty="0" smtClean="0"/>
              <a:t>เป็นซอฟต์แวร์หลักที่ให้ผลลัพธ์เป็นข้อมูลและการทำงานต่างๆ ทำงานอยู่ใน </a:t>
            </a:r>
            <a:r>
              <a:rPr lang="en-US" sz="2000" dirty="0" smtClean="0"/>
              <a:t>Application Server</a:t>
            </a:r>
            <a:br>
              <a:rPr lang="en-US" sz="2000" dirty="0" smtClean="0"/>
            </a:br>
            <a:r>
              <a:rPr lang="en-US" sz="2000" dirty="0" smtClean="0"/>
              <a:t>- Web Server </a:t>
            </a:r>
            <a:r>
              <a:rPr lang="th-TH" sz="2000" dirty="0" smtClean="0"/>
              <a:t>เป็นเซิร์ฟเวอร์ที่ให้บริการคือการตอบสนองต่อการร้องขอการทำงานต่างๆ ผ่านเว็บ</a:t>
            </a:r>
            <a:br>
              <a:rPr lang="th-TH" sz="2000" dirty="0" smtClean="0"/>
            </a:br>
            <a:r>
              <a:rPr lang="th-TH" sz="2000" dirty="0" smtClean="0"/>
              <a:t>- </a:t>
            </a:r>
            <a:r>
              <a:rPr lang="en-US" sz="2000" dirty="0" smtClean="0"/>
              <a:t>Application Server </a:t>
            </a:r>
            <a:r>
              <a:rPr lang="th-TH" sz="2000" dirty="0" smtClean="0"/>
              <a:t>เป็นเซิร์ฟเวอร์ที่ </a:t>
            </a:r>
            <a:r>
              <a:rPr lang="en-US" sz="2000" dirty="0" smtClean="0"/>
              <a:t>Web Application </a:t>
            </a:r>
            <a:r>
              <a:rPr lang="th-TH" sz="2000" dirty="0" smtClean="0"/>
              <a:t>ทำงาน</a:t>
            </a:r>
            <a:br>
              <a:rPr lang="th-TH" sz="2000" dirty="0" smtClean="0"/>
            </a:br>
            <a:r>
              <a:rPr lang="th-TH" sz="2000" dirty="0" smtClean="0"/>
              <a:t>- </a:t>
            </a:r>
            <a:r>
              <a:rPr lang="en-US" sz="2000" dirty="0" smtClean="0"/>
              <a:t>Database Server </a:t>
            </a:r>
            <a:r>
              <a:rPr lang="th-TH" sz="2000" dirty="0" smtClean="0"/>
              <a:t>เป็นเซิร์ฟเวอร์ฐานข้อมูลที่เก็บข้อมูลต่างๆ ของ </a:t>
            </a:r>
            <a:r>
              <a:rPr lang="en-US" sz="2000" dirty="0" smtClean="0"/>
              <a:t>Web Application</a:t>
            </a:r>
            <a:endParaRPr lang="th-TH" dirty="0"/>
          </a:p>
        </p:txBody>
      </p:sp>
      <p:pic>
        <p:nvPicPr>
          <p:cNvPr id="4" name="Picture 3" descr="wx0lT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4000504"/>
            <a:ext cx="4357718" cy="19871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ทำอย่างไรเมื่อ </a:t>
            </a:r>
            <a:r>
              <a:rPr lang="en-US" dirty="0" err="1" smtClean="0"/>
              <a:t>Wordpress</a:t>
            </a:r>
            <a:r>
              <a:rPr lang="en-US" dirty="0" smtClean="0"/>
              <a:t> </a:t>
            </a:r>
            <a:r>
              <a:rPr lang="th-TH" dirty="0" smtClean="0"/>
              <a:t>ถูก </a:t>
            </a:r>
            <a:r>
              <a:rPr lang="en-US" dirty="0" smtClean="0"/>
              <a:t>Hack</a:t>
            </a:r>
            <a:endParaRPr lang="th-TH" dirty="0"/>
          </a:p>
        </p:txBody>
      </p:sp>
      <p:pic>
        <p:nvPicPr>
          <p:cNvPr id="4" name="Content Placeholder 3" descr="testsa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" y="1416669"/>
            <a:ext cx="8496300" cy="438502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คำถาม </a:t>
            </a:r>
            <a:r>
              <a:rPr lang="en-US" dirty="0" smtClean="0"/>
              <a:t>????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Thank  you !</a:t>
            </a:r>
            <a:endParaRPr lang="th-TH" dirty="0"/>
          </a:p>
        </p:txBody>
      </p:sp>
      <p:pic>
        <p:nvPicPr>
          <p:cNvPr id="4" name="Content Placeholder 3" descr="1150370_1406005429613809_1705188243_n.jpg"/>
          <p:cNvPicPr>
            <a:picLocks noGrp="1" noChangeAspect="1"/>
          </p:cNvPicPr>
          <p:nvPr>
            <p:ph idx="1"/>
          </p:nvPr>
        </p:nvPicPr>
        <p:blipFill>
          <a:blip r:embed="rId2"/>
          <a:srcRect r="-1206" b="10759"/>
          <a:stretch>
            <a:fillRect/>
          </a:stretch>
        </p:blipFill>
        <p:spPr>
          <a:xfrm>
            <a:off x="2571736" y="1071546"/>
            <a:ext cx="4000528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428728" y="5143512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hlink"/>
              </a:buClr>
              <a:buNone/>
              <a:defRPr/>
            </a:pPr>
            <a:r>
              <a:rPr lang="en-US" b="1" kern="0" dirty="0" smtClean="0">
                <a:solidFill>
                  <a:srgbClr val="C00000"/>
                </a:solidFill>
              </a:rPr>
              <a:t>nop-it@mcu.ac.th</a:t>
            </a:r>
            <a:endParaRPr lang="th-TH" b="1" kern="0" dirty="0" smtClean="0">
              <a:solidFill>
                <a:srgbClr val="C00000"/>
              </a:solidFill>
            </a:endParaRPr>
          </a:p>
          <a:p>
            <a:pPr algn="ctr">
              <a:buClr>
                <a:schemeClr val="hlink"/>
              </a:buClr>
              <a:buNone/>
              <a:defRPr/>
            </a:pPr>
            <a:r>
              <a:rPr lang="en-US" b="1" kern="0" dirty="0" smtClean="0">
                <a:solidFill>
                  <a:srgbClr val="C00000"/>
                </a:solidFill>
              </a:rPr>
              <a:t>www2.it.mcu.ac.th</a:t>
            </a:r>
            <a:endParaRPr lang="th-TH" b="1" kern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ปัญหาที่อาจเกิดขึ้นในแต่ละส่วน</a:t>
            </a:r>
            <a:endParaRPr lang="th-TH" dirty="0"/>
          </a:p>
        </p:txBody>
      </p:sp>
      <p:pic>
        <p:nvPicPr>
          <p:cNvPr id="4" name="Content Placeholder 3" descr="ZCBF4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000108"/>
            <a:ext cx="4762500" cy="3190875"/>
          </a:xfrm>
        </p:spPr>
      </p:pic>
      <p:pic>
        <p:nvPicPr>
          <p:cNvPr id="5" name="Content Placeholder 3" descr="VCmY0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4143380"/>
            <a:ext cx="4762500" cy="1847850"/>
          </a:xfrm>
          <a:prstGeom prst="roundRect">
            <a:avLst>
              <a:gd name="adj" fmla="val 2622"/>
            </a:avLst>
          </a:prstGeom>
          <a:solidFill>
            <a:srgbClr val="FFFFFF"/>
          </a:solidFill>
          <a:ln w="38100" cap="flat" cmpd="sng" algn="ctr">
            <a:solidFill>
              <a:schemeClr val="lt1"/>
            </a:solidFill>
            <a:prstDash val="solid"/>
          </a:ln>
          <a:effectLst>
            <a:outerShdw blurRad="57150" dist="38100" dir="5400000" algn="ctr" rotWithShape="0">
              <a:schemeClr val="accent4">
                <a:shade val="9000"/>
                <a:alpha val="48000"/>
                <a:satMod val="105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การโจมตีระบบ</a:t>
            </a: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 </a:t>
            </a:r>
            <a:r>
              <a:rPr lang="th-TH" b="1" dirty="0" smtClean="0"/>
              <a:t> ในการโจมตีระบบเว็บแอปพลิเคชั่นนั้นสามารถโจมตีได้หลายๆ อย่าง โดยมีสาเหตุจาก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- ความผิดพลาดของผู้ดูแลระบบที่ติดตั้งและตั้งค่าระบบต่างๆ ไม่ดีพอ</a:t>
            </a:r>
            <a:br>
              <a:rPr lang="th-TH" dirty="0" smtClean="0"/>
            </a:br>
            <a:r>
              <a:rPr lang="th-TH" dirty="0" smtClean="0"/>
              <a:t>- ความผิดพลาดจากผู้เขียนซอฟต์แวร์ที่เกี่ยวข้องกับการทำงานเช่น </a:t>
            </a:r>
            <a:r>
              <a:rPr lang="en-US" dirty="0" smtClean="0"/>
              <a:t>MS IIS </a:t>
            </a:r>
            <a:r>
              <a:rPr lang="th-TH" dirty="0" smtClean="0"/>
              <a:t>เป็นต้น</a:t>
            </a:r>
            <a:br>
              <a:rPr lang="th-TH" dirty="0" smtClean="0"/>
            </a:br>
            <a:r>
              <a:rPr lang="th-TH" dirty="0" smtClean="0"/>
              <a:t>- ความผิดพลาดจากผู้เขียนเว็บแอปพลิเคชั่นและองค์ประกอบที่เกี่ยวข้องอื่นๆ ที่ไม่ได้ตระหนักถึงการทำงานให้เกิดความปลอดภัยในระบบ</a:t>
            </a:r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th-TH" sz="3600" dirty="0" smtClean="0"/>
              <a:t>ตัวอย่างเทคนิคต่างๆที่ใช้ในการโจมตีเว็บแอปพลิเคชั่น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h-TH" dirty="0" smtClean="0"/>
              <a:t>	- </a:t>
            </a:r>
            <a:r>
              <a:rPr lang="en-US" dirty="0" smtClean="0"/>
              <a:t>Hidden Field Manipulation</a:t>
            </a:r>
            <a:br>
              <a:rPr lang="en-US" dirty="0" smtClean="0"/>
            </a:br>
            <a:r>
              <a:rPr lang="en-US" dirty="0" smtClean="0"/>
              <a:t>- Cookie Poisoning</a:t>
            </a:r>
            <a:br>
              <a:rPr lang="en-US" dirty="0" smtClean="0"/>
            </a:br>
            <a:r>
              <a:rPr lang="en-US" dirty="0" smtClean="0"/>
              <a:t>- Backdoors and debug options</a:t>
            </a:r>
            <a:br>
              <a:rPr lang="en-US" dirty="0" smtClean="0"/>
            </a:br>
            <a:r>
              <a:rPr lang="en-US" dirty="0" smtClean="0"/>
              <a:t>- Application buffer overflows</a:t>
            </a:r>
            <a:br>
              <a:rPr lang="en-US" dirty="0" smtClean="0"/>
            </a:br>
            <a:r>
              <a:rPr lang="en-US" dirty="0" smtClean="0"/>
              <a:t>- Stealth commanding</a:t>
            </a:r>
            <a:br>
              <a:rPr lang="en-US" dirty="0" smtClean="0"/>
            </a:br>
            <a:r>
              <a:rPr lang="en-US" dirty="0" smtClean="0"/>
              <a:t>- 3rd party </a:t>
            </a:r>
            <a:r>
              <a:rPr lang="en-US" dirty="0" err="1" smtClean="0"/>
              <a:t>misconfigurations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Known vulnerabilities</a:t>
            </a:r>
            <a:br>
              <a:rPr lang="en-US" dirty="0" smtClean="0"/>
            </a:br>
            <a:r>
              <a:rPr lang="en-US" dirty="0" smtClean="0"/>
              <a:t>- Parameter tempering</a:t>
            </a:r>
            <a:br>
              <a:rPr lang="en-US" dirty="0" smtClean="0"/>
            </a:br>
            <a:r>
              <a:rPr lang="en-US" dirty="0" smtClean="0"/>
              <a:t>- Cross site scripting</a:t>
            </a:r>
            <a:br>
              <a:rPr lang="en-US" dirty="0" smtClean="0"/>
            </a:br>
            <a:r>
              <a:rPr lang="en-US" dirty="0" smtClean="0"/>
              <a:t>- Forceful browsing</a:t>
            </a:r>
            <a:br>
              <a:rPr lang="en-US" dirty="0" smtClean="0"/>
            </a:br>
            <a:r>
              <a:rPr lang="en-US" dirty="0" smtClean="0"/>
              <a:t>- Hacking over SSL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Sourcecode</a:t>
            </a:r>
            <a:r>
              <a:rPr lang="en-US" dirty="0" smtClean="0"/>
              <a:t> Disclosure</a:t>
            </a:r>
            <a:br>
              <a:rPr lang="en-US" dirty="0" smtClean="0"/>
            </a:br>
            <a:r>
              <a:rPr lang="en-US" dirty="0" smtClean="0"/>
              <a:t>- Web Server Architecture Attack</a:t>
            </a:r>
            <a:br>
              <a:rPr lang="en-US" dirty="0" smtClean="0"/>
            </a:br>
            <a:r>
              <a:rPr lang="en-US" dirty="0" smtClean="0"/>
              <a:t>- SQL Injection</a:t>
            </a:r>
            <a:br>
              <a:rPr lang="en-US" dirty="0" smtClean="0"/>
            </a:br>
            <a:r>
              <a:rPr lang="en-US" dirty="0" smtClean="0"/>
              <a:t>- Java Script Injection</a:t>
            </a:r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การสร้างความปลอดภัยในระบบ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h-TH" dirty="0" smtClean="0"/>
              <a:t>กระบวนการในการแก้ปัญหา</a:t>
            </a:r>
            <a:br>
              <a:rPr lang="th-TH" dirty="0" smtClean="0"/>
            </a:br>
            <a:r>
              <a:rPr lang="th-TH" b="1" dirty="0" smtClean="0"/>
              <a:t>1. </a:t>
            </a:r>
            <a:r>
              <a:rPr lang="en-US" b="1" dirty="0" smtClean="0"/>
              <a:t>System Scanner and Security Infrastructure Software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- </a:t>
            </a:r>
            <a:r>
              <a:rPr lang="th-TH" dirty="0" smtClean="0"/>
              <a:t>การตรวจสอบความผิดพลาดจากการตั้งค่าต่างๆ ในระบบ</a:t>
            </a:r>
            <a:br>
              <a:rPr lang="th-TH" dirty="0" smtClean="0"/>
            </a:br>
            <a:r>
              <a:rPr lang="th-TH" dirty="0" smtClean="0"/>
              <a:t>     - เครื่องมือที่ช่วยตรวจสอบเรียกว่า </a:t>
            </a:r>
            <a:r>
              <a:rPr lang="en-US" dirty="0" smtClean="0"/>
              <a:t>System Scanner </a:t>
            </a:r>
            <a:r>
              <a:rPr lang="th-TH" dirty="0" smtClean="0"/>
              <a:t>จะตรวจสอบ</a:t>
            </a:r>
            <a:r>
              <a:rPr lang="th-TH" dirty="0" err="1" smtClean="0"/>
              <a:t>การตัง้</a:t>
            </a:r>
            <a:r>
              <a:rPr lang="th-TH" dirty="0" smtClean="0"/>
              <a:t> ค่าต่าง ๆ ไม่ว่า</a:t>
            </a:r>
            <a:br>
              <a:rPr lang="th-TH" dirty="0" smtClean="0"/>
            </a:br>
            <a:r>
              <a:rPr lang="th-TH" dirty="0" smtClean="0"/>
              <a:t>จะเป็น </a:t>
            </a:r>
            <a:r>
              <a:rPr lang="en-US" dirty="0" smtClean="0"/>
              <a:t>permission </a:t>
            </a:r>
            <a:r>
              <a:rPr lang="th-TH" dirty="0" smtClean="0"/>
              <a:t>ต่างๆ, </a:t>
            </a:r>
            <a:r>
              <a:rPr lang="th-TH" dirty="0" err="1" smtClean="0"/>
              <a:t>การตัง้</a:t>
            </a:r>
            <a:r>
              <a:rPr lang="th-TH" dirty="0" smtClean="0"/>
              <a:t> ค่าความปลอดภัยในระบบ และ </a:t>
            </a:r>
            <a:r>
              <a:rPr lang="en-US" dirty="0" smtClean="0"/>
              <a:t>web server</a:t>
            </a:r>
          </a:p>
          <a:p>
            <a:pPr>
              <a:buNone/>
            </a:pPr>
            <a:r>
              <a:rPr lang="en-US" b="1" dirty="0" smtClean="0"/>
              <a:t>	2. Secure Coding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 - </a:t>
            </a:r>
            <a:r>
              <a:rPr lang="th-TH" dirty="0" smtClean="0"/>
              <a:t>ปัญหาในการเขียนโค้ดในเว็บแอปพลิเคชั่น ซึ่งอยู่ที่โปรแกรมเมอร์ผู้พัฒนา ไม่คำนึงถึงการป้องกัน</a:t>
            </a:r>
            <a:br>
              <a:rPr lang="th-TH" dirty="0" smtClean="0"/>
            </a:br>
            <a:r>
              <a:rPr lang="th-TH" dirty="0" smtClean="0"/>
              <a:t>การทำงานที่ไม่ได้อยู่ในการควบคุมของโปรแกรม เช่น การควบคุมพารามิเตอร์บางอย่าง และการ</a:t>
            </a:r>
            <a:br>
              <a:rPr lang="th-TH" dirty="0" smtClean="0"/>
            </a:br>
            <a:r>
              <a:rPr lang="th-TH" dirty="0" smtClean="0"/>
              <a:t>ตรวจสอบข้อมูลที่รับเข้ามา</a:t>
            </a:r>
          </a:p>
          <a:p>
            <a:pPr>
              <a:buNone/>
            </a:pPr>
            <a:r>
              <a:rPr lang="th-TH" dirty="0" smtClean="0"/>
              <a:t>	สิ่งที่ควรคำนึงถึงเพิ่มเติมในการเขียนโค้ด</a:t>
            </a:r>
            <a:br>
              <a:rPr lang="th-TH" dirty="0" smtClean="0"/>
            </a:br>
            <a:r>
              <a:rPr lang="th-TH" dirty="0" smtClean="0"/>
              <a:t>- การทำ </a:t>
            </a:r>
            <a:r>
              <a:rPr lang="en-US" dirty="0" smtClean="0"/>
              <a:t>input &amp; output validation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th-TH" dirty="0" smtClean="0"/>
              <a:t>การใช้ </a:t>
            </a:r>
            <a:r>
              <a:rPr lang="en-US" dirty="0" smtClean="0"/>
              <a:t>SSL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th-TH" dirty="0" smtClean="0"/>
              <a:t>การใช้ </a:t>
            </a:r>
            <a:r>
              <a:rPr lang="en-US" dirty="0" smtClean="0"/>
              <a:t>HTML forms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th-TH" dirty="0" smtClean="0"/>
              <a:t>การใช้ </a:t>
            </a:r>
            <a:r>
              <a:rPr lang="en-US" dirty="0" smtClean="0"/>
              <a:t>Cookies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th-TH" dirty="0" smtClean="0"/>
              <a:t>การใช้ </a:t>
            </a:r>
            <a:r>
              <a:rPr lang="en-US" dirty="0" smtClean="0"/>
              <a:t>HTTP REFERER Header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th-TH" dirty="0" smtClean="0"/>
              <a:t>การใช้ </a:t>
            </a:r>
            <a:r>
              <a:rPr lang="en-US" dirty="0" smtClean="0"/>
              <a:t>POST &amp; GET method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th-TH" dirty="0" smtClean="0"/>
              <a:t>มีกระบวนการในการทำ </a:t>
            </a:r>
            <a:r>
              <a:rPr lang="en-US" dirty="0" smtClean="0"/>
              <a:t>logout (logout </a:t>
            </a:r>
            <a:r>
              <a:rPr lang="en-US" dirty="0" err="1" smtClean="0"/>
              <a:t>machanism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- Error Handling</a:t>
            </a:r>
          </a:p>
          <a:p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การสร้างความปลอดภัยในระบบ</a:t>
            </a:r>
            <a:r>
              <a:rPr lang="en-US" dirty="0" smtClean="0"/>
              <a:t>(</a:t>
            </a:r>
            <a:r>
              <a:rPr lang="th-TH" dirty="0" smtClean="0"/>
              <a:t>ต่อ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การทำ </a:t>
            </a:r>
            <a:r>
              <a:rPr lang="en-US" b="1" dirty="0" smtClean="0"/>
              <a:t>input &amp; output validation</a:t>
            </a:r>
          </a:p>
          <a:p>
            <a:r>
              <a:rPr lang="en-US" b="1" dirty="0" smtClean="0"/>
              <a:t>Tag HTML </a:t>
            </a:r>
            <a:r>
              <a:rPr lang="th-TH" b="1" dirty="0" smtClean="0"/>
              <a:t>ที่อาจเป็นปัญหา</a:t>
            </a:r>
            <a:endParaRPr lang="en-US" b="1" dirty="0" smtClean="0"/>
          </a:p>
          <a:p>
            <a:r>
              <a:rPr lang="th-TH" b="1" dirty="0" smtClean="0"/>
              <a:t>การใช้ </a:t>
            </a:r>
            <a:r>
              <a:rPr lang="en-US" b="1" dirty="0" smtClean="0"/>
              <a:t>SSL</a:t>
            </a:r>
          </a:p>
          <a:p>
            <a:r>
              <a:rPr lang="th-TH" b="1" dirty="0" smtClean="0"/>
              <a:t>การใช้ </a:t>
            </a:r>
            <a:r>
              <a:rPr lang="en-US" b="1" dirty="0" smtClean="0"/>
              <a:t>HTML forms</a:t>
            </a:r>
          </a:p>
          <a:p>
            <a:r>
              <a:rPr lang="th-TH" b="1" dirty="0" smtClean="0"/>
              <a:t>การใช้ </a:t>
            </a:r>
            <a:r>
              <a:rPr lang="en-US" b="1" dirty="0" smtClean="0"/>
              <a:t>Cookies</a:t>
            </a:r>
            <a:endParaRPr lang="th-TH" b="1" dirty="0" smtClean="0"/>
          </a:p>
          <a:p>
            <a:r>
              <a:rPr lang="th-TH" b="1" dirty="0" smtClean="0"/>
              <a:t>การใช้ </a:t>
            </a:r>
            <a:r>
              <a:rPr lang="en-US" b="1" dirty="0" smtClean="0"/>
              <a:t>HTTP REFERER Header</a:t>
            </a:r>
            <a:r>
              <a:rPr lang="en-US" dirty="0" smtClean="0"/>
              <a:t>    </a:t>
            </a:r>
            <a:endParaRPr lang="th-TH" dirty="0" smtClean="0"/>
          </a:p>
          <a:p>
            <a:r>
              <a:rPr lang="th-TH" b="1" dirty="0" smtClean="0"/>
              <a:t>การใช้ </a:t>
            </a:r>
            <a:r>
              <a:rPr lang="en-US" b="1" dirty="0" smtClean="0"/>
              <a:t>POST &amp; GET method</a:t>
            </a:r>
            <a:r>
              <a:rPr lang="en-US" dirty="0" smtClean="0"/>
              <a:t> </a:t>
            </a:r>
            <a:endParaRPr lang="th-TH" dirty="0" smtClean="0"/>
          </a:p>
          <a:p>
            <a:r>
              <a:rPr lang="en-US" b="1" dirty="0" smtClean="0"/>
              <a:t>logout (logout </a:t>
            </a:r>
            <a:r>
              <a:rPr lang="en-US" b="1" dirty="0" err="1" smtClean="0"/>
              <a:t>machanism</a:t>
            </a:r>
            <a:r>
              <a:rPr lang="en-US" b="1" dirty="0" smtClean="0"/>
              <a:t>)</a:t>
            </a:r>
            <a:r>
              <a:rPr lang="en-US" dirty="0" smtClean="0"/>
              <a:t>   </a:t>
            </a:r>
            <a:endParaRPr lang="th-TH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คณะครุศาสตร์&amp;#x0D;&amp;#x0A;มหาวิทยาลัยมหาจุฬาลงกรณราชวิทยาลัย&amp;quot;&quot;/&gt;&lt;property id=&quot;20307&quot; value=&quot;315&quot;/&gt;&lt;/object&gt;&lt;object type=&quot;3&quot; unique_id=&quot;10005&quot;&gt;&lt;property id=&quot;20148&quot; value=&quot;5&quot;/&gt;&lt;property id=&quot;20300&quot; value=&quot;Slide 2 - &amp;quot; ประวัติคณะครุศาสตร์&amp;quot;&quot;/&gt;&lt;property id=&quot;20307&quot; value=&quot;260&quot;/&gt;&lt;/object&gt;&lt;object type=&quot;3&quot; unique_id=&quot;10006&quot;&gt;&lt;property id=&quot;20148&quot; value=&quot;5&quot;/&gt;&lt;property id=&quot;20300&quot; value=&quot;Slide 3 - &amp;quot;การจัดการศึกษาปัจจุบัน&amp;quot;&quot;/&gt;&lt;property id=&quot;20307&quot; value=&quot;332&quot;/&gt;&lt;/object&gt;&lt;object type=&quot;3&quot; unique_id=&quot;10007&quot;&gt;&lt;property id=&quot;20148&quot; value=&quot;5&quot;/&gt;&lt;property id=&quot;20300&quot; value=&quot;Slide 4 - &amp;quot;วัตถุประสงค์&amp;quot;&quot;/&gt;&lt;property id=&quot;20307&quot; value=&quot;268&quot;/&gt;&lt;/object&gt;&lt;object type=&quot;3&quot; unique_id=&quot;10008&quot;&gt;&lt;property id=&quot;20148&quot; value=&quot;5&quot;/&gt;&lt;property id=&quot;20300&quot; value=&quot;Slide 5 - &amp;quot;ปรัชญา และ ปณิธาน&amp;quot;&quot;/&gt;&lt;property id=&quot;20307&quot; value=&quot;331&quot;/&gt;&lt;/object&gt;&lt;object type=&quot;3&quot; unique_id=&quot;10009&quot;&gt;&lt;property id=&quot;20148&quot; value=&quot;5&quot;/&gt;&lt;property id=&quot;20300&quot; value=&quot;Slide 6 - &amp;quot;โครงสร้างการบริหาร&amp;quot;&quot;/&gt;&lt;property id=&quot;20307&quot; value=&quot;290&quot;/&gt;&lt;/object&gt;&lt;object type=&quot;3&quot; unique_id=&quot;10010&quot;&gt;&lt;property id=&quot;20148&quot; value=&quot;5&quot;/&gt;&lt;property id=&quot;20300&quot; value=&quot;Slide 7 - &amp;quot;ภารกิจ - สำนักงานคณบดี&amp;quot;&quot;/&gt;&lt;property id=&quot;20307&quot; value=&quot;291&quot;/&gt;&lt;/object&gt;&lt;object type=&quot;3&quot; unique_id=&quot;10011&quot;&gt;&lt;property id=&quot;20148&quot; value=&quot;5&quot;/&gt;&lt;property id=&quot;20300&quot; value=&quot;Slide 8 - &amp;quot;ภาควิชาปริยัติธรรมและจริยศึกษา&amp;quot;&quot;/&gt;&lt;property id=&quot;20307&quot; value=&quot;350&quot;/&gt;&lt;/object&gt;&lt;object type=&quot;3&quot; unique_id=&quot;10012&quot;&gt;&lt;property id=&quot;20148&quot; value=&quot;5&quot;/&gt;&lt;property id=&quot;20300&quot; value=&quot;Slide 9 - &amp;quot;ภาควิชาบริหารการศึกษาและกิจการคณะสงฆ์&amp;quot;&quot;/&gt;&lt;property id=&quot;20307&quot; value=&quot;351&quot;/&gt;&lt;/object&gt;&lt;object type=&quot;3&quot; unique_id=&quot;10013&quot;&gt;&lt;property id=&quot;20148&quot; value=&quot;5&quot;/&gt;&lt;property id=&quot;20300&quot; value=&quot;Slide 10 - &amp;quot;ภาควิชาหลักสูตรและการสอน&amp;quot;&quot;/&gt;&lt;property id=&quot;20307&quot; value=&quot;352&quot;/&gt;&lt;/object&gt;&lt;object type=&quot;3&quot; unique_id=&quot;10014&quot;&gt;&lt;property id=&quot;20148&quot; value=&quot;5&quot;/&gt;&lt;property id=&quot;20300&quot; value=&quot;Slide 11 - &amp;quot;บุคลากร&amp;quot;&quot;/&gt;&lt;property id=&quot;20307&quot; value=&quot;292&quot;/&gt;&lt;/object&gt;&lt;object type=&quot;3&quot; unique_id=&quot;10015&quot;&gt;&lt;property id=&quot;20148&quot; value=&quot;5&quot;/&gt;&lt;property id=&quot;20300&quot; value=&quot;Slide 12 - &amp;quot;อัตรากำลังของคณะครุศาสตร์&amp;quot;&quot;/&gt;&lt;property id=&quot;20307&quot; value=&quot;354&quot;/&gt;&lt;/object&gt;&lt;object type=&quot;3&quot; unique_id=&quot;10016&quot;&gt;&lt;property id=&quot;20148&quot; value=&quot;5&quot;/&gt;&lt;property id=&quot;20300&quot; value=&quot;Slide 13 - &amp;quot;ผู้บริหารคณะครุศาสตร์&amp;quot;&quot;/&gt;&lt;property id=&quot;20307&quot; value=&quot;362&quot;/&gt;&lt;/object&gt;&lt;object type=&quot;3&quot; unique_id=&quot;10017&quot;&gt;&lt;property id=&quot;20148&quot; value=&quot;5&quot;/&gt;&lt;property id=&quot;20300&quot; value=&quot;Slide 14&quot;/&gt;&lt;property id=&quot;20307&quot; value=&quot;289&quot;/&gt;&lt;/object&gt;&lt;object type=&quot;3&quot; unique_id=&quot;10018&quot;&gt;&lt;property id=&quot;20148&quot; value=&quot;5&quot;/&gt;&lt;property id=&quot;20300&quot; value=&quot;Slide 15&quot;/&gt;&lt;property id=&quot;20307&quot; value=&quot;308&quot;/&gt;&lt;/object&gt;&lt;object type=&quot;3&quot; unique_id=&quot;10019&quot;&gt;&lt;property id=&quot;20148&quot; value=&quot;5&quot;/&gt;&lt;property id=&quot;20300&quot; value=&quot;Slide 16 - &amp;quot;สถิตินิสิต ปี ๒๕๕๑&amp;quot;&quot;/&gt;&lt;property id=&quot;20307&quot; value=&quot;346&quot;/&gt;&lt;/object&gt;&lt;object type=&quot;3&quot; unique_id=&quot;10020&quot;&gt;&lt;property id=&quot;20148&quot; value=&quot;5&quot;/&gt;&lt;property id=&quot;20300&quot; value=&quot;Slide 17 - &amp;quot;กิจกรรมต่างๆ&amp;quot;&quot;/&gt;&lt;property id=&quot;20307&quot; value=&quot;355&quot;/&gt;&lt;/object&gt;&lt;object type=&quot;3&quot; unique_id=&quot;10021&quot;&gt;&lt;property id=&quot;20148&quot; value=&quot;5&quot;/&gt;&lt;property id=&quot;20300&quot; value=&quot;Slide 18 - &amp;quot;อบรมผลิตสื่อการศึกษาให้แก่นิสิต&amp;quot;&quot;/&gt;&lt;property id=&quot;20307&quot; value=&quot;356&quot;/&gt;&lt;/object&gt;&lt;object type=&quot;3&quot; unique_id=&quot;10022&quot;&gt;&lt;property id=&quot;20148&quot; value=&quot;5&quot;/&gt;&lt;property id=&quot;20300&quot; value=&quot;Slide 19 - &amp;quot;การปฏิบัติธรรมประจำปี&amp;quot;&quot;/&gt;&lt;property id=&quot;20307&quot; value=&quot;357&quot;/&gt;&lt;/object&gt;&lt;object type=&quot;3&quot; unique_id=&quot;10023&quot;&gt;&lt;property id=&quot;20148&quot; value=&quot;5&quot;/&gt;&lt;property id=&quot;20300&quot; value=&quot;Slide 20 - &amp;quot;การแนะแนวนิสิต&amp;quot;&quot;/&gt;&lt;property id=&quot;20307&quot; value=&quot;358&quot;/&gt;&lt;/object&gt;&lt;object type=&quot;3&quot; unique_id=&quot;10024&quot;&gt;&lt;property id=&quot;20148&quot; value=&quot;5&quot;/&gt;&lt;property id=&quot;20300&quot; value=&quot;Slide 21 - &amp;quot;จัดหาทุนสนับสนุนการศึกษา&amp;quot;&quot;/&gt;&lt;property id=&quot;20307&quot; value=&quot;359&quot;/&gt;&lt;/object&gt;&lt;object type=&quot;3&quot; unique_id=&quot;10025&quot;&gt;&lt;property id=&quot;20148&quot; value=&quot;5&quot;/&gt;&lt;property id=&quot;20300&quot; value=&quot;Slide 22 - &amp;quot;สัมมนาคณาจารย์ทางด้านครุศาสตร์&amp;quot;&quot;/&gt;&lt;property id=&quot;20307&quot; value=&quot;360&quot;/&gt;&lt;/object&gt;&lt;object type=&quot;3&quot; unique_id=&quot;10026&quot;&gt;&lt;property id=&quot;20148&quot; value=&quot;5&quot;/&gt;&lt;property id=&quot;20300&quot; value=&quot;Slide 23 - &amp;quot;อบรมครูสอนศีลธรรมในโรงเรียน&amp;quot;&quot;/&gt;&lt;property id=&quot;20307&quot; value=&quot;361&quot;/&gt;&lt;/object&gt;&lt;object type=&quot;3&quot; unique_id=&quot;10027&quot;&gt;&lt;property id=&quot;20148&quot; value=&quot;5&quot;/&gt;&lt;property id=&quot;20300&quot; value=&quot;Slide 24 - &amp;quot;ติดต่อ&amp;quot;&quot;/&gt;&lt;property id=&quot;20307&quot; value=&quot;349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16189</TotalTime>
  <Words>1055</Words>
  <Application>Microsoft Office PowerPoint</Application>
  <PresentationFormat>On-screen Show (4:3)</PresentationFormat>
  <Paragraphs>189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Flow</vt:lpstr>
      <vt:lpstr>การบริหารจัดการเว็บไซต์ให้ปลอดภัย (Website Security Management)</vt:lpstr>
      <vt:lpstr>แนะนำวิทยากร</vt:lpstr>
      <vt:lpstr>Course Outline</vt:lpstr>
      <vt:lpstr>Web Application Security</vt:lpstr>
      <vt:lpstr>ปัญหาที่อาจเกิดขึ้นในแต่ละส่วน</vt:lpstr>
      <vt:lpstr>การโจมตีระบบ</vt:lpstr>
      <vt:lpstr>ตัวอย่างเทคนิคต่างๆที่ใช้ในการโจมตีเว็บแอปพลิเคชั่น</vt:lpstr>
      <vt:lpstr>การสร้างความปลอดภัยในระบบ</vt:lpstr>
      <vt:lpstr>การสร้างความปลอดภัยในระบบ(ต่อ)</vt:lpstr>
      <vt:lpstr>การอัพโหลด/ดาวน์โหลด ด้วย ftp</vt:lpstr>
      <vt:lpstr>เทคนิคการตั้งรหัสผ่านให้ปลอดภัย</vt:lpstr>
      <vt:lpstr>การจัดการเกี่ยวกับ Script ที่ไม่ปลอดภัย</vt:lpstr>
      <vt:lpstr>SQL INJECTION</vt:lpstr>
      <vt:lpstr>SQL INJECTION (ต่อ)</vt:lpstr>
      <vt:lpstr>SQL INJECTION(ต่อ)</vt:lpstr>
      <vt:lpstr>Cross Site Scripting (XSS) </vt:lpstr>
      <vt:lpstr>Cross Site Scripting (XSS) (ต่อ)</vt:lpstr>
      <vt:lpstr>Cross Site Scripting (XSS) (ต่อ)</vt:lpstr>
      <vt:lpstr>Cross Site Scripting (XSS) (ต่อ)</vt:lpstr>
      <vt:lpstr>Remote Code Executions</vt:lpstr>
      <vt:lpstr>บริหารจัดการเว็บไซต์Joomla อย่างปลอดภัย</vt:lpstr>
      <vt:lpstr>บริหารจัดการเว็บไซต์Joomla อย่างปลอดภัย</vt:lpstr>
      <vt:lpstr>บริหารจัดการเว็บไซต์Joomla อย่างปลอดภัย</vt:lpstr>
      <vt:lpstr>บริหารจัดการเว็บไซต์Joomla อย่างปลอดภัย</vt:lpstr>
      <vt:lpstr>บริหารจัดการเว็บไซต์Joomla อย่างปลอดภัย</vt:lpstr>
      <vt:lpstr>บริหารจัดการเว็บไซต์Wordpressอย่างปลอดภัย</vt:lpstr>
      <vt:lpstr>ลดความเสี่ยงจากการถูกแฮกรหัสผ่าน</vt:lpstr>
      <vt:lpstr>ลดความเสี่ยงจากการถูกแฮกรหัสผ่าน(ต่อ)</vt:lpstr>
      <vt:lpstr>ป้องกันด้วย .htaccess</vt:lpstr>
      <vt:lpstr>ป้องกัน wp-config.php</vt:lpstr>
      <vt:lpstr>ป้องกันการ login จาก IP อื่น</vt:lpstr>
      <vt:lpstr>ป้องกันจาก IP ไม่พึงประสงค์</vt:lpstr>
      <vt:lpstr>หลีกเลี่ยงการใช้งานplugin ที่ไม่มีแหล่งที่มา</vt:lpstr>
      <vt:lpstr>ช่องโหว่ SQL Injection บน Plugin ของ WordPress</vt:lpstr>
      <vt:lpstr>ตัวอย่างช่องโหว่ Plugin wordpress</vt:lpstr>
      <vt:lpstr>บริหารจัดการเว็บไซต์Joomlaย่างปลอดภัย</vt:lpstr>
      <vt:lpstr>บริหารจัดการเว็บไซต์Joomlaย่างปลอดภัย</vt:lpstr>
      <vt:lpstr>บริหารจัดการเว็บไซต์Joomlaย่างปลอดภัย</vt:lpstr>
      <vt:lpstr>ทำอย่างไรเมื่อ Wordpress ถูก Hack</vt:lpstr>
      <vt:lpstr>ทำอย่างไรเมื่อ Wordpress ถูก Hack</vt:lpstr>
      <vt:lpstr>คำถาม ????</vt:lpstr>
      <vt:lpstr>Thank  you !</vt:lpstr>
    </vt:vector>
  </TitlesOfParts>
  <Company>iLLUSiON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Windows User</cp:lastModifiedBy>
  <cp:revision>1537</cp:revision>
  <cp:lastPrinted>2014-06-17T09:16:21Z</cp:lastPrinted>
  <dcterms:created xsi:type="dcterms:W3CDTF">2006-02-16T15:51:13Z</dcterms:created>
  <dcterms:modified xsi:type="dcterms:W3CDTF">2015-03-25T06:16:08Z</dcterms:modified>
</cp:coreProperties>
</file>