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514" r:id="rId1"/>
  </p:sldMasterIdLst>
  <p:notesMasterIdLst>
    <p:notesMasterId r:id="rId50"/>
  </p:notesMasterIdLst>
  <p:handoutMasterIdLst>
    <p:handoutMasterId r:id="rId51"/>
  </p:handoutMasterIdLst>
  <p:sldIdLst>
    <p:sldId id="315" r:id="rId2"/>
    <p:sldId id="569" r:id="rId3"/>
    <p:sldId id="595" r:id="rId4"/>
    <p:sldId id="596" r:id="rId5"/>
    <p:sldId id="599" r:id="rId6"/>
    <p:sldId id="601" r:id="rId7"/>
    <p:sldId id="604" r:id="rId8"/>
    <p:sldId id="642" r:id="rId9"/>
    <p:sldId id="643" r:id="rId10"/>
    <p:sldId id="640" r:id="rId11"/>
    <p:sldId id="641" r:id="rId12"/>
    <p:sldId id="605" r:id="rId13"/>
    <p:sldId id="602" r:id="rId14"/>
    <p:sldId id="603" r:id="rId15"/>
    <p:sldId id="606" r:id="rId16"/>
    <p:sldId id="607" r:id="rId17"/>
    <p:sldId id="608" r:id="rId18"/>
    <p:sldId id="609" r:id="rId19"/>
    <p:sldId id="610" r:id="rId20"/>
    <p:sldId id="611" r:id="rId21"/>
    <p:sldId id="612" r:id="rId22"/>
    <p:sldId id="613" r:id="rId23"/>
    <p:sldId id="615" r:id="rId24"/>
    <p:sldId id="616" r:id="rId25"/>
    <p:sldId id="617" r:id="rId26"/>
    <p:sldId id="618" r:id="rId27"/>
    <p:sldId id="619" r:id="rId28"/>
    <p:sldId id="621" r:id="rId29"/>
    <p:sldId id="623" r:id="rId30"/>
    <p:sldId id="622" r:id="rId31"/>
    <p:sldId id="598" r:id="rId32"/>
    <p:sldId id="624" r:id="rId33"/>
    <p:sldId id="625" r:id="rId34"/>
    <p:sldId id="597" r:id="rId35"/>
    <p:sldId id="634" r:id="rId36"/>
    <p:sldId id="635" r:id="rId37"/>
    <p:sldId id="636" r:id="rId38"/>
    <p:sldId id="637" r:id="rId39"/>
    <p:sldId id="638" r:id="rId40"/>
    <p:sldId id="639" r:id="rId41"/>
    <p:sldId id="626" r:id="rId42"/>
    <p:sldId id="628" r:id="rId43"/>
    <p:sldId id="629" r:id="rId44"/>
    <p:sldId id="630" r:id="rId45"/>
    <p:sldId id="631" r:id="rId46"/>
    <p:sldId id="632" r:id="rId47"/>
    <p:sldId id="633" r:id="rId48"/>
    <p:sldId id="580" r:id="rId49"/>
  </p:sldIdLst>
  <p:sldSz cx="9144000" cy="6858000" type="screen4x3"/>
  <p:notesSz cx="7315200" cy="9601200"/>
  <p:custDataLst>
    <p:tags r:id="rId52"/>
  </p:custDataLst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2">
          <p15:clr>
            <a:srgbClr val="A4A3A4"/>
          </p15:clr>
        </p15:guide>
        <p15:guide id="2" pos="3111">
          <p15:clr>
            <a:srgbClr val="A4A3A4"/>
          </p15:clr>
        </p15:guide>
        <p15:guide id="3" orient="horz" pos="3025">
          <p15:clr>
            <a:srgbClr val="A4A3A4"/>
          </p15:clr>
        </p15:guide>
        <p15:guide id="4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F3300"/>
    <a:srgbClr val="FFCC99"/>
    <a:srgbClr val="FF66CC"/>
    <a:srgbClr val="FF99CC"/>
    <a:srgbClr val="FF99FF"/>
    <a:srgbClr val="F54A05"/>
    <a:srgbClr val="009900"/>
    <a:srgbClr val="0066FF"/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23" autoAdjust="0"/>
    <p:restoredTop sz="93714" autoAdjust="0"/>
  </p:normalViewPr>
  <p:slideViewPr>
    <p:cSldViewPr showGuides="1">
      <p:cViewPr>
        <p:scale>
          <a:sx n="95" d="100"/>
          <a:sy n="95" d="100"/>
        </p:scale>
        <p:origin x="-2082" y="-738"/>
      </p:cViewPr>
      <p:guideLst>
        <p:guide orient="horz" pos="2205"/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96" d="100"/>
          <a:sy n="96" d="100"/>
        </p:scale>
        <p:origin x="-3552" y="-90"/>
      </p:cViewPr>
      <p:guideLst>
        <p:guide orient="horz" pos="2142"/>
        <p:guide orient="horz" pos="3025"/>
        <p:guide pos="3111"/>
        <p:guide pos="230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EAC23-5A8C-480E-85AA-0D90D04214B1}" type="datetimeFigureOut">
              <a:rPr lang="th-TH" smtClean="0"/>
              <a:pPr/>
              <a:t>18/01/59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8E0AC-4D92-4615-90A3-E847DCEA877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6857231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h-TH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8" y="1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h-TH"/>
          </a:p>
        </p:txBody>
      </p:sp>
      <p:sp>
        <p:nvSpPr>
          <p:cNvPr id="1218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1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h-TH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8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E08056-B9FA-482E-920D-7FC635BCEBFF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7100000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6901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52C1FBE-484F-41F1-BAAC-47F0E8E445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52400"/>
            <a:ext cx="8147248" cy="828328"/>
          </a:xfrm>
        </p:spPr>
        <p:txBody>
          <a:bodyPr>
            <a:normAutofit/>
          </a:bodyPr>
          <a:lstStyle>
            <a:lvl1pPr>
              <a:defRPr sz="4400" b="1">
                <a:latin typeface="Angsana New" pitchFamily="18" charset="-34"/>
                <a:cs typeface="Angsana New" pitchFamily="18" charset="-34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219256" cy="496020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71573"/>
            <a:ext cx="9144000" cy="4864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3000">
                <a:schemeClr val="accent1">
                  <a:tint val="44500"/>
                  <a:satMod val="160000"/>
                </a:schemeClr>
              </a:gs>
              <a:gs pos="100000">
                <a:srgbClr val="FF33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220072" y="6296308"/>
            <a:ext cx="33843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None/>
              <a:defRPr/>
            </a:pPr>
            <a:r>
              <a:rPr lang="th-TH" sz="2000" b="0" kern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rPr>
              <a:t>นพดล</a:t>
            </a:r>
            <a:r>
              <a:rPr lang="th-TH" sz="2000" b="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rPr>
              <a:t> เพ็ญประชุม</a:t>
            </a:r>
            <a:endParaRPr lang="en-US" sz="2000" b="0" kern="0" dirty="0" smtClean="0">
              <a:solidFill>
                <a:schemeClr val="tx1"/>
              </a:solidFill>
              <a:latin typeface="Arial" pitchFamily="34" charset="0"/>
              <a:ea typeface="+mn-ea"/>
              <a:cs typeface="Angsana New" pitchFamily="18" charset="-34"/>
            </a:endParaRPr>
          </a:p>
          <a:p>
            <a:pPr algn="r">
              <a:buClr>
                <a:schemeClr val="hlink"/>
              </a:buClr>
              <a:buNone/>
              <a:defRPr/>
            </a:pPr>
            <a:r>
              <a:rPr lang="th-TH" sz="1400" b="0" kern="0" dirty="0" smtClean="0">
                <a:solidFill>
                  <a:schemeClr val="bg1"/>
                </a:solidFill>
              </a:rPr>
              <a:t>นักวิชาการคอมพิวเตอร์</a:t>
            </a:r>
            <a:endParaRPr lang="th-TH" sz="1400" b="0" kern="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9552" y="630932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th-TH" sz="1600" b="1" i="0" spc="300" baseline="0" dirty="0" smtClean="0">
                <a:solidFill>
                  <a:schemeClr val="tx1"/>
                </a:solidFill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ส่วนเทคโนโลยี</a:t>
            </a:r>
            <a:r>
              <a:rPr lang="th-TH" sz="1600" b="1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rPr>
              <a:t>สารสนเทศ</a:t>
            </a:r>
            <a:endParaRPr lang="en-US" sz="1600" b="1" kern="0" dirty="0" smtClean="0">
              <a:solidFill>
                <a:schemeClr val="tx1"/>
              </a:solidFill>
              <a:latin typeface="Arial" pitchFamily="34" charset="0"/>
              <a:ea typeface="+mn-ea"/>
              <a:cs typeface="Angsana New" pitchFamily="18" charset="-34"/>
            </a:endParaRPr>
          </a:p>
          <a:p>
            <a:pPr>
              <a:lnSpc>
                <a:spcPct val="100000"/>
              </a:lnSpc>
            </a:pPr>
            <a:r>
              <a:rPr lang="en-US" sz="1600" i="0" spc="0" baseline="0" dirty="0" smtClean="0">
                <a:solidFill>
                  <a:srgbClr val="C00000"/>
                </a:solidFill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www2.it.mcu.ac.th</a:t>
            </a:r>
            <a:endParaRPr lang="th-TH" sz="1600" i="0" spc="0" dirty="0">
              <a:solidFill>
                <a:srgbClr val="C00000"/>
              </a:solidFill>
              <a:latin typeface="Angsana New" pitchFamily="18" charset="-34"/>
              <a:ea typeface="Arial Unicode MS" pitchFamily="34" charset="-128"/>
              <a:cs typeface="Angsana New" pitchFamily="18" charset="-34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604448" y="6495393"/>
            <a:ext cx="0" cy="23852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8612151" y="6389717"/>
            <a:ext cx="55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569B0907-1943-4065-8BD7-90CD576E0CDF}" type="slidenum">
              <a:rPr lang="th-TH" sz="24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pPr algn="ctr"/>
              <a:t>‹#›</a:t>
            </a:fld>
            <a:endParaRPr lang="th-TH" sz="2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3" name="Picture 12" descr="MCU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06" y="6429396"/>
            <a:ext cx="399158" cy="392393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CB97365-EBCA-4027-87D5-99FC1D4DF0BB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E7BE9-9AB4-4D5F-9E8B-CB76961B8C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1/18/2016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5" r:id="rId1"/>
    <p:sldLayoutId id="2147484516" r:id="rId2"/>
    <p:sldLayoutId id="2147484517" r:id="rId3"/>
    <p:sldLayoutId id="2147484518" r:id="rId4"/>
    <p:sldLayoutId id="2147484519" r:id="rId5"/>
    <p:sldLayoutId id="2147484520" r:id="rId6"/>
    <p:sldLayoutId id="2147484521" r:id="rId7"/>
    <p:sldLayoutId id="2147484522" r:id="rId8"/>
    <p:sldLayoutId id="2147484523" r:id="rId9"/>
    <p:sldLayoutId id="2147484524" r:id="rId10"/>
    <p:sldLayoutId id="2147484525" r:id="rId11"/>
  </p:sldLayoutIdLst>
  <p:transition spd="slow">
    <p:circl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24" name="Rectangle 24"/>
          <p:cNvSpPr>
            <a:spLocks noChangeArrowheads="1"/>
          </p:cNvSpPr>
          <p:nvPr/>
        </p:nvSpPr>
        <p:spPr bwMode="auto">
          <a:xfrm>
            <a:off x="0" y="3752958"/>
            <a:ext cx="9144000" cy="3107387"/>
          </a:xfrm>
          <a:prstGeom prst="rect">
            <a:avLst/>
          </a:prstGeom>
          <a:gradFill flip="none" rotWithShape="1">
            <a:gsLst>
              <a:gs pos="73000">
                <a:srgbClr val="FF330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tx1"/>
              </a:gs>
            </a:gsLst>
            <a:lin ang="2700000" scaled="1"/>
            <a:tileRect/>
          </a:gradFill>
          <a:ln w="127000"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th-TH" dirty="0"/>
          </a:p>
        </p:txBody>
      </p:sp>
      <p:sp>
        <p:nvSpPr>
          <p:cNvPr id="76817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0" y="4365104"/>
            <a:ext cx="9144000" cy="1139017"/>
          </a:xfrm>
          <a:effectLst>
            <a:reflection blurRad="6350" stA="52000" endA="300" endPos="35000" dir="5400000" sy="-100000" algn="bl" rotWithShape="0"/>
          </a:effectLst>
        </p:spPr>
        <p:txBody>
          <a:bodyPr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spcBef>
                <a:spcPts val="0"/>
              </a:spcBef>
            </a:pPr>
            <a:r>
              <a:rPr lang="th-TH" sz="32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/>
            </a:r>
            <a:br>
              <a:rPr lang="th-TH" sz="32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</a:br>
            <a:endParaRPr lang="en-US" sz="320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ngsana New" pitchFamily="18" charset="-34"/>
              <a:ea typeface="Arial Unicode MS" pitchFamily="34" charset="-128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6021288"/>
            <a:ext cx="2786082" cy="548521"/>
          </a:xfrm>
          <a:prstGeom prst="roundRect">
            <a:avLst>
              <a:gd name="adj" fmla="val 9200"/>
            </a:avLst>
          </a:prstGeom>
          <a:solidFill>
            <a:srgbClr val="FFCC99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th-TH" sz="1600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ส่วนเทคโนโลยีสารสนเทศ</a:t>
            </a:r>
            <a:endParaRPr lang="en-US" sz="1600" dirty="0">
              <a:solidFill>
                <a:srgbClr val="0070C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th-TH" sz="1200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มหาวิทยาลัยมหาจุฬาลงกรณาชวิทยาลัย</a:t>
            </a:r>
            <a:endParaRPr lang="en-US" sz="1200" dirty="0" smtClean="0">
              <a:solidFill>
                <a:srgbClr val="0070C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7" descr="bannerWebse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48679"/>
            <a:ext cx="8208912" cy="2625549"/>
          </a:xfrm>
          <a:prstGeom prst="rect">
            <a:avLst/>
          </a:prstGeom>
        </p:spPr>
      </p:pic>
      <p:pic>
        <p:nvPicPr>
          <p:cNvPr id="7" name="Picture 6" descr="head_fu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6512" y="3361767"/>
            <a:ext cx="9180512" cy="3496234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55576" y="4005064"/>
            <a:ext cx="7772400" cy="594368"/>
          </a:xfrm>
        </p:spPr>
        <p:txBody>
          <a:bodyPr>
            <a:noAutofit/>
          </a:bodyPr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  <a:latin typeface="ThaiSans Neue Black" pitchFamily="2" charset="-34"/>
                <a:cs typeface="ThaiSans Neue Black" pitchFamily="2" charset="-34"/>
              </a:rPr>
              <a:t>วิทยากร</a:t>
            </a:r>
          </a:p>
          <a:p>
            <a:pPr algn="ctr"/>
            <a:r>
              <a:rPr lang="th-TH" sz="2800" b="1" dirty="0" smtClean="0">
                <a:solidFill>
                  <a:srgbClr val="FF0000"/>
                </a:solidFill>
                <a:latin typeface="ThaiSans Neue Black" pitchFamily="2" charset="-34"/>
                <a:cs typeface="ThaiSans Neue Black" pitchFamily="2" charset="-34"/>
              </a:rPr>
              <a:t>นพดล เพ็ญประชุม </a:t>
            </a:r>
            <a:br>
              <a:rPr lang="th-TH" sz="2800" b="1" dirty="0" smtClean="0">
                <a:solidFill>
                  <a:srgbClr val="FF0000"/>
                </a:solidFill>
                <a:latin typeface="ThaiSans Neue Black" pitchFamily="2" charset="-34"/>
                <a:cs typeface="ThaiSans Neue Black" pitchFamily="2" charset="-34"/>
              </a:rPr>
            </a:br>
            <a:r>
              <a:rPr lang="th-TH" sz="2800" b="1" dirty="0" smtClean="0">
                <a:solidFill>
                  <a:srgbClr val="FF0000"/>
                </a:solidFill>
                <a:latin typeface="ThaiSans Neue Black" pitchFamily="2" charset="-34"/>
                <a:cs typeface="ThaiSans Neue Black" pitchFamily="2" charset="-34"/>
              </a:rPr>
              <a:t>ตำแหน่งนักวิชาการคอมพิวเตอร์</a:t>
            </a:r>
          </a:p>
          <a:p>
            <a:pPr algn="ctr"/>
            <a:r>
              <a:rPr lang="th-TH" sz="2800" b="1" dirty="0" smtClean="0">
                <a:solidFill>
                  <a:srgbClr val="FF0000"/>
                </a:solidFill>
              </a:rPr>
              <a:t/>
            </a:r>
            <a:br>
              <a:rPr lang="th-TH" sz="2800" b="1" dirty="0" smtClean="0">
                <a:solidFill>
                  <a:srgbClr val="FF0000"/>
                </a:solidFill>
              </a:rPr>
            </a:br>
            <a:endParaRPr lang="th-TH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เว็บไซต์ปลอม (</a:t>
            </a:r>
            <a:r>
              <a:rPr lang="en-US" dirty="0" smtClean="0"/>
              <a:t>Phishing Website)</a:t>
            </a:r>
            <a:endParaRPr lang="th-TH" dirty="0"/>
          </a:p>
        </p:txBody>
      </p:sp>
      <p:pic>
        <p:nvPicPr>
          <p:cNvPr id="6" name="Content Placeholder 5" descr="Phishing18-9-20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24844" y="1947862"/>
            <a:ext cx="5305425" cy="3457575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alloffram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06055" y="1196975"/>
            <a:ext cx="4743002" cy="495935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552" y="152400"/>
            <a:ext cx="8147248" cy="828328"/>
          </a:xfrm>
        </p:spPr>
        <p:txBody>
          <a:bodyPr>
            <a:normAutofit/>
          </a:bodyPr>
          <a:lstStyle/>
          <a:p>
            <a:r>
              <a:rPr lang="en-US" dirty="0" smtClean="0"/>
              <a:t>Hall Off Frame</a:t>
            </a:r>
            <a:endParaRPr lang="th-TH" b="1" dirty="0">
              <a:latin typeface="Andalus" pitchFamily="18" charset="-78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/>
            </a:r>
            <a:br>
              <a:rPr lang="th-TH" dirty="0" smtClean="0"/>
            </a:br>
            <a:r>
              <a:rPr lang="th-TH" b="1" dirty="0" smtClean="0">
                <a:latin typeface="Andalus" pitchFamily="18" charset="-78"/>
              </a:rPr>
              <a:t>ปัจจัยของการถูก</a:t>
            </a:r>
            <a:r>
              <a:rPr lang="th-TH" b="1" dirty="0" err="1" smtClean="0">
                <a:latin typeface="Andalus" pitchFamily="18" charset="-78"/>
              </a:rPr>
              <a:t>แฮก</a:t>
            </a:r>
            <a:r>
              <a:rPr lang="th-TH" b="1" dirty="0" smtClean="0">
                <a:latin typeface="Andalus" pitchFamily="18" charset="-78"/>
              </a:rPr>
              <a:t>เว็บไซต์</a:t>
            </a:r>
            <a:endParaRPr lang="th-TH" b="1" dirty="0">
              <a:latin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44008" y="1196752"/>
            <a:ext cx="4176464" cy="4960208"/>
          </a:xfrm>
        </p:spPr>
        <p:txBody>
          <a:bodyPr/>
          <a:lstStyle/>
          <a:p>
            <a:pPr>
              <a:buNone/>
            </a:pPr>
            <a:endParaRPr lang="th-TH" dirty="0" smtClean="0"/>
          </a:p>
          <a:p>
            <a:endParaRPr lang="th-TH" dirty="0" smtClean="0"/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ผู้ดูแลเครื่องบริการเว็บ (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Web admin)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ตั้งรหัสผ่าน 123456 ในหน้าล๊อกอินเข้าสู่ส่วนบริหารจัดการเว็บไซต์ 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ไม่มีการควบคุมเรื่องการใช้งาน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USB Drive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จนทำให้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ติดมัลแวร์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บนเครื่องให้บริการเว็บไซต์ 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ไม่มีอุปกรณ์ด้านการป้องกันการโจมตีเว็บไซต์ </a:t>
            </a:r>
          </a:p>
        </p:txBody>
      </p:sp>
      <p:pic>
        <p:nvPicPr>
          <p:cNvPr id="4" name="Picture 3" descr="hackdo.PNG"/>
          <p:cNvPicPr>
            <a:picLocks noChangeAspect="1"/>
          </p:cNvPicPr>
          <p:nvPr/>
        </p:nvPicPr>
        <p:blipFill>
          <a:blip r:embed="rId2" cstate="print"/>
          <a:srcRect t="1833" r="1314"/>
          <a:stretch>
            <a:fillRect/>
          </a:stretch>
        </p:blipFill>
        <p:spPr>
          <a:xfrm>
            <a:off x="251520" y="1916832"/>
            <a:ext cx="4320480" cy="3855543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ตัวอย่างเทคนิคต่างๆ ที่ใช้ในการโจมตีเว็บแอปพลิเคชั่น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Hidden Field Manipulation</a:t>
            </a:r>
          </a:p>
          <a:p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Cookie Poisoning</a:t>
            </a:r>
          </a:p>
          <a:p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Backdoors and debug options</a:t>
            </a:r>
          </a:p>
          <a:p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Application buffer overflows</a:t>
            </a:r>
          </a:p>
          <a:p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Stealth commanding</a:t>
            </a:r>
          </a:p>
          <a:p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3rd party </a:t>
            </a:r>
            <a:r>
              <a:rPr lang="en-US" sz="1600" dirty="0" err="1" smtClean="0">
                <a:latin typeface="Angsana New" pitchFamily="18" charset="-34"/>
                <a:cs typeface="Angsana New" pitchFamily="18" charset="-34"/>
              </a:rPr>
              <a:t>misconfigurations</a:t>
            </a:r>
            <a:endParaRPr lang="en-US" sz="16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Known vulnerabilities</a:t>
            </a:r>
          </a:p>
          <a:p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Parameter tempering</a:t>
            </a:r>
          </a:p>
          <a:p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Cross site scripting</a:t>
            </a:r>
          </a:p>
          <a:p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Forceful browsing</a:t>
            </a:r>
          </a:p>
          <a:p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Hacking over SSL</a:t>
            </a:r>
          </a:p>
          <a:p>
            <a:r>
              <a:rPr lang="en-US" sz="1600" dirty="0" err="1" smtClean="0">
                <a:latin typeface="Angsana New" pitchFamily="18" charset="-34"/>
                <a:cs typeface="Angsana New" pitchFamily="18" charset="-34"/>
              </a:rPr>
              <a:t>Sourcecode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 Disclosure</a:t>
            </a:r>
          </a:p>
          <a:p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Web Server Architecture Attack</a:t>
            </a:r>
          </a:p>
          <a:p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SQL Injection</a:t>
            </a:r>
          </a:p>
          <a:p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Java Script Injection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/>
            </a:r>
            <a:br>
              <a:rPr lang="th-TH" dirty="0" smtClean="0"/>
            </a:br>
            <a:r>
              <a:rPr lang="th-TH" b="1" dirty="0" err="1" smtClean="0"/>
              <a:t>การแฮก</a:t>
            </a:r>
            <a:r>
              <a:rPr lang="th-TH" b="1" dirty="0" smtClean="0"/>
              <a:t>เว็บไซต์ที่พบบ่อย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แฮ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กผ่าน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ช่องโหว่และปัจจัยบริการที่เปิดให้บริการบนเครื่องให้บริการเว็บ </a:t>
            </a:r>
          </a:p>
          <a:p>
            <a:pPr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ตัวอย่างเช่น </a:t>
            </a:r>
          </a:p>
          <a:p>
            <a:r>
              <a:rPr lang="en-US" dirty="0" smtClean="0">
                <a:latin typeface="Angsana New" pitchFamily="18" charset="-34"/>
                <a:cs typeface="Angsana New" pitchFamily="18" charset="-34"/>
              </a:rPr>
              <a:t>FTP </a:t>
            </a:r>
          </a:p>
          <a:p>
            <a:r>
              <a:rPr lang="en-US" dirty="0" smtClean="0">
                <a:latin typeface="Angsana New" pitchFamily="18" charset="-34"/>
                <a:cs typeface="Angsana New" pitchFamily="18" charset="-34"/>
              </a:rPr>
              <a:t>Remote desktop </a:t>
            </a:r>
          </a:p>
          <a:p>
            <a:r>
              <a:rPr lang="en-US" dirty="0" smtClean="0">
                <a:latin typeface="Angsana New" pitchFamily="18" charset="-34"/>
                <a:cs typeface="Angsana New" pitchFamily="18" charset="-34"/>
              </a:rPr>
              <a:t>SSH </a:t>
            </a:r>
          </a:p>
          <a:p>
            <a:r>
              <a:rPr lang="en-US" dirty="0" smtClean="0">
                <a:latin typeface="Angsana New" pitchFamily="18" charset="-34"/>
                <a:cs typeface="Angsana New" pitchFamily="18" charset="-34"/>
              </a:rPr>
              <a:t>Database </a:t>
            </a:r>
          </a:p>
          <a:p>
            <a:r>
              <a:rPr lang="en-US" dirty="0" smtClean="0">
                <a:latin typeface="Angsana New" pitchFamily="18" charset="-34"/>
                <a:cs typeface="Angsana New" pitchFamily="18" charset="-34"/>
              </a:rPr>
              <a:t>Web server </a:t>
            </a:r>
          </a:p>
          <a:p>
            <a:r>
              <a:rPr lang="en-US" dirty="0" smtClean="0">
                <a:latin typeface="Angsana New" pitchFamily="18" charset="-34"/>
                <a:cs typeface="Angsana New" pitchFamily="18" charset="-34"/>
              </a:rPr>
              <a:t>Server-side script Engine </a:t>
            </a:r>
          </a:p>
          <a:p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3" descr="scr4gC8G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556792"/>
            <a:ext cx="4154872" cy="3312368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err="1" smtClean="0"/>
              <a:t>การแฮก</a:t>
            </a:r>
            <a:r>
              <a:rPr lang="th-TH" b="1" dirty="0" smtClean="0"/>
              <a:t>เว็บไซต์ที่พบบ่อย</a:t>
            </a:r>
            <a:r>
              <a:rPr lang="en-US" b="1" dirty="0" smtClean="0"/>
              <a:t>(</a:t>
            </a:r>
            <a:r>
              <a:rPr lang="th-TH" b="1" dirty="0" smtClean="0"/>
              <a:t>ต่อ</a:t>
            </a:r>
            <a:r>
              <a:rPr lang="en-US" b="1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424936" cy="4960208"/>
          </a:xfrm>
        </p:spPr>
        <p:txBody>
          <a:bodyPr/>
          <a:lstStyle/>
          <a:p>
            <a:pPr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แฮ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กผ่าน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ช่องโหว่และปัจจัยบริการที่เปิดให้บริการบนเครื่องให้บริการเว็บ </a:t>
            </a:r>
          </a:p>
          <a:p>
            <a:pPr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สาเหตุ เช่น </a:t>
            </a:r>
          </a:p>
          <a:p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ไม่อัปเดต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ซอฟต์แวร์ที่ใช้สาหรับให้บริการ 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ตั้งค่าบริการที่ไม่ปลอดภัย </a:t>
            </a:r>
          </a:p>
          <a:p>
            <a:pPr lvl="1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เช่น กำหนดรหัสผ่านเป็น 123456 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เปิดการใช้งานซอฟต์แวร์หรือบริการที่ไม่จำเป็น และไม่มีการดูแล 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ใช้งานการตั้งค่าเริ่มต้นของบริการที่ติดตั้งมาทันที </a:t>
            </a:r>
          </a:p>
          <a:p>
            <a:pPr lvl="1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เช่น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Default password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ของบริการ การเปิดให้มี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Anonymous login </a:t>
            </a:r>
          </a:p>
          <a:p>
            <a:endParaRPr lang="th-TH" dirty="0"/>
          </a:p>
        </p:txBody>
      </p:sp>
      <p:pic>
        <p:nvPicPr>
          <p:cNvPr id="4" name="Picture 3" descr="anonos_login-4f62508-intro.png"/>
          <p:cNvPicPr>
            <a:picLocks noChangeAspect="1"/>
          </p:cNvPicPr>
          <p:nvPr/>
        </p:nvPicPr>
        <p:blipFill>
          <a:blip r:embed="rId2" cstate="print"/>
          <a:srcRect l="5686" t="13992" r="16430" b="11386"/>
          <a:stretch>
            <a:fillRect/>
          </a:stretch>
        </p:blipFill>
        <p:spPr>
          <a:xfrm>
            <a:off x="5868144" y="1628800"/>
            <a:ext cx="2592288" cy="1843405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การตั้งค่าระบบบริหารจัดการเว็บไซต์ (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CMS)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4752528" cy="4960208"/>
          </a:xfrm>
        </p:spPr>
        <p:txBody>
          <a:bodyPr>
            <a:normAutofit/>
          </a:bodyPr>
          <a:lstStyle/>
          <a:p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กำหนดสิทธิการใช้งานไฟล์ต่างๆให้เหมาะสม</a:t>
            </a:r>
          </a:p>
          <a:p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ตรวจสอบว่ามีไฟล์หรือโปรแกรมเสริม รวมถึงบัญชีการใช้งานที่ไม่จำเป็น หรือไม่ได้ใช้งานปรากฏอยู่หรือไม่ถ้ามีให้ลบทิ้งเพื่อลดโอกาสที่อาจถูกโจมตี</a:t>
            </a:r>
          </a:p>
          <a:p>
            <a:r>
              <a:rPr lang="th-TH" sz="2000" dirty="0" err="1" smtClean="0">
                <a:latin typeface="Angsana New" pitchFamily="18" charset="-34"/>
                <a:cs typeface="Angsana New" pitchFamily="18" charset="-34"/>
              </a:rPr>
              <a:t>อัปเดตเวอร์ชั่น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ของ 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CMS 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อยู่เสมอ โดยดาวน์โหลดไฟล์จากเว็บไซต์หลักของผู้ให้บริการระบบบริหารจัดการเว็บไซต์เท่านั้น</a:t>
            </a:r>
          </a:p>
          <a:p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ตั้งค่ารหัสผ่านของบัญชีใช้งานให้เป็นรหัสผ่านที่มีความมั่นคงปลอดภัย</a:t>
            </a:r>
          </a:p>
          <a:p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เปลี่ยน 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table prefix 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ของฐานข้อมูลที่มาในระหว่าง การติดตั้งระบบบริหารจัดการเว็บไซต์ เนื่องจาก อาจถูกใช้เป็นช่องทางให้ผู้ประสงค์ร้ายสามารถทราบถึง โครงสร้างและตารางในฐานข้อมูลได้</a:t>
            </a:r>
            <a:endParaRPr lang="th-TH" sz="20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3" descr="joomla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628800"/>
            <a:ext cx="3597835" cy="3024336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การตั้งค่าฐานข้อมูล (</a:t>
            </a:r>
            <a:r>
              <a:rPr lang="en-US" dirty="0" smtClean="0"/>
              <a:t>Database system)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th-TH" dirty="0" smtClean="0"/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จำกัดการใช้งานจากเครื่องที่มีสิทธิการเข้าถึงฐานข้อมูล (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Whitelist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IP) 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ลบบัญชีผู้ใช้ที่ไม่ได้มีการใช้งานออกจากระบบฐานข้อมูล หรือเปลี่ยนรหัสผ่านของบัญชีผู้ใช้ดังกล่าว ให้เป็นรหัสผ่านที่มีความมั่นคงปลอดภัย 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ตั้งค่าฐานข้อมูล โดยต้องไม่อนุญาตให้ใช้งานรหัสผ่านที่มีค่าว่าง (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Null password) 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แยกสิทธิการใช้งานโดยสร้างบัญชีผู้ใช้งานแยกกันในแต่ละ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แอปพลิเค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ชันที่เชื่อมต่อเข้ามา และกำหนดสิทธิโดยยึดหลัก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Least 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Priviledge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อัปเดตเวอร์ชั่น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ของโปรแกรมระบบฐานข้อมูล 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รหัสผ่านที่เก็บในฐานข้อมูล ต้องมีการเข้ารหัสเสมอ </a:t>
            </a:r>
          </a:p>
          <a:p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อัปเดตเวอร์ชั่น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ของโปรแกรมระบบฐานข้อมูล </a:t>
            </a:r>
          </a:p>
          <a:p>
            <a:endParaRPr lang="th-TH" dirty="0"/>
          </a:p>
        </p:txBody>
      </p:sp>
      <p:pic>
        <p:nvPicPr>
          <p:cNvPr id="4" name="Picture 3" descr="phpmyadm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9936" y="4005064"/>
            <a:ext cx="2518651" cy="2205236"/>
          </a:xfrm>
          <a:prstGeom prst="rect">
            <a:avLst/>
          </a:prstGeom>
        </p:spPr>
      </p:pic>
      <p:pic>
        <p:nvPicPr>
          <p:cNvPr id="5" name="Picture 4" descr="change-password-0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005064"/>
            <a:ext cx="3294534" cy="2234293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/>
            </a:r>
            <a:br>
              <a:rPr lang="th-TH" dirty="0" smtClean="0"/>
            </a:br>
            <a:r>
              <a:rPr lang="th-TH" dirty="0" err="1" smtClean="0"/>
              <a:t>การแฮก</a:t>
            </a:r>
            <a:r>
              <a:rPr lang="th-TH" dirty="0" smtClean="0"/>
              <a:t>เว็บไซต์ที่พบบ่อย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แฮ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กผ่าน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ช่องโหว่ของเว็บไซต์และโปรแกรม เทคนิคที่พบบ่อย เช่น </a:t>
            </a:r>
          </a:p>
          <a:p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Malicious injection (SQL Injection ,Command Injection ,….) </a:t>
            </a:r>
          </a:p>
          <a:p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Session Hijacking </a:t>
            </a:r>
          </a:p>
          <a:p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Cross-site Scripting </a:t>
            </a:r>
          </a:p>
          <a:p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CSRF </a:t>
            </a:r>
          </a:p>
          <a:p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Sensitive Data </a:t>
            </a:r>
            <a:r>
              <a:rPr lang="en-US" sz="3200" dirty="0" err="1" smtClean="0">
                <a:latin typeface="Angsana New" pitchFamily="18" charset="-34"/>
                <a:cs typeface="Angsana New" pitchFamily="18" charset="-34"/>
              </a:rPr>
              <a:t>Explosure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endParaRPr lang="th-TH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สถิติ</a:t>
            </a:r>
            <a:r>
              <a:rPr lang="th-TH" dirty="0" err="1" smtClean="0"/>
              <a:t>การแฮก</a:t>
            </a:r>
            <a:r>
              <a:rPr lang="th-TH" dirty="0" smtClean="0"/>
              <a:t>เว็บไซต์ด้วยเทคนิคต่างๆจาก </a:t>
            </a:r>
            <a:r>
              <a:rPr lang="en-US" dirty="0" err="1" smtClean="0"/>
              <a:t>Trustwave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ในปี 2556 พบรูปแบบการโจมตีเว็บไซต์ด้วยเทคนิค 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DoS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(17.5%) SQL  Injection (17%)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Cross-site scripting (6.2%)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ถูกแจ้งใน 3 อันดับแรก ตามลาดับ จากรายงานของ 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Trustwave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Picture 5" descr="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132856"/>
            <a:ext cx="6096000" cy="3971925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แนะนำวิทยากร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Clr>
                <a:schemeClr val="hlink"/>
              </a:buClr>
              <a:buNone/>
              <a:defRPr/>
            </a:pPr>
            <a:r>
              <a:rPr lang="th-TH" sz="4000" b="1" kern="0" dirty="0" smtClean="0">
                <a:latin typeface="Angsana New" pitchFamily="18" charset="-34"/>
                <a:cs typeface="Angsana New" pitchFamily="18" charset="-34"/>
              </a:rPr>
              <a:t>นาย</a:t>
            </a:r>
            <a:r>
              <a:rPr lang="th-TH" sz="4000" b="1" kern="0" dirty="0" err="1" smtClean="0">
                <a:latin typeface="Angsana New" pitchFamily="18" charset="-34"/>
                <a:cs typeface="Angsana New" pitchFamily="18" charset="-34"/>
              </a:rPr>
              <a:t>นพดล</a:t>
            </a:r>
            <a:r>
              <a:rPr lang="th-TH" sz="4000" b="1" kern="0" dirty="0" smtClean="0">
                <a:latin typeface="Angsana New" pitchFamily="18" charset="-34"/>
                <a:cs typeface="Angsana New" pitchFamily="18" charset="-34"/>
              </a:rPr>
              <a:t> เพ็ญประชุม  </a:t>
            </a:r>
          </a:p>
          <a:p>
            <a:pPr marL="0" indent="0">
              <a:buClr>
                <a:schemeClr val="hlink"/>
              </a:buClr>
              <a:buFont typeface="Wingdings" pitchFamily="2" charset="2"/>
              <a:buChar char="q"/>
              <a:defRPr/>
            </a:pPr>
            <a:r>
              <a:rPr lang="th-TH" sz="3200" b="1" kern="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สาขาความเชี่ยวชาญ </a:t>
            </a:r>
            <a:r>
              <a:rPr lang="th-TH" b="1" kern="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b="1" kern="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b="1" kern="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000" kern="0" dirty="0" smtClean="0">
                <a:latin typeface="Angsana New" pitchFamily="18" charset="-34"/>
                <a:cs typeface="Angsana New" pitchFamily="18" charset="-34"/>
              </a:rPr>
              <a:t>วิทยาการคอมพิวเตอร์ , </a:t>
            </a:r>
            <a:r>
              <a:rPr lang="en-US" sz="2000" kern="0" dirty="0" err="1" smtClean="0">
                <a:latin typeface="Angsana New" pitchFamily="18" charset="-34"/>
                <a:cs typeface="Angsana New" pitchFamily="18" charset="-34"/>
              </a:rPr>
              <a:t>Aplication</a:t>
            </a:r>
            <a:r>
              <a:rPr lang="en-US" sz="2000" kern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000" kern="0" dirty="0" err="1" smtClean="0">
                <a:latin typeface="Angsana New" pitchFamily="18" charset="-34"/>
                <a:cs typeface="Angsana New" pitchFamily="18" charset="-34"/>
              </a:rPr>
              <a:t>Developer,WebApp</a:t>
            </a:r>
            <a:r>
              <a:rPr lang="en-US" sz="2000" kern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000" kern="0" dirty="0" err="1" smtClean="0">
                <a:latin typeface="Angsana New" pitchFamily="18" charset="-34"/>
                <a:cs typeface="Angsana New" pitchFamily="18" charset="-34"/>
              </a:rPr>
              <a:t>Developer,CMS</a:t>
            </a:r>
            <a:r>
              <a:rPr lang="en-US" sz="2000" kern="0" dirty="0" smtClean="0">
                <a:latin typeface="Angsana New" pitchFamily="18" charset="-34"/>
                <a:cs typeface="Angsana New" pitchFamily="18" charset="-34"/>
              </a:rPr>
              <a:t> Developer,</a:t>
            </a:r>
            <a:r>
              <a:rPr lang="th-TH" sz="2000" kern="0" dirty="0" smtClean="0">
                <a:latin typeface="Angsana New" pitchFamily="18" charset="-34"/>
                <a:cs typeface="Angsana New" pitchFamily="18" charset="-34"/>
              </a:rPr>
              <a:t>ความปลอดภัยทางคอมพิวเตอร์</a:t>
            </a:r>
          </a:p>
          <a:p>
            <a:pPr marL="0" indent="0">
              <a:buClr>
                <a:schemeClr val="hlink"/>
              </a:buClr>
              <a:buFont typeface="Wingdings" pitchFamily="2" charset="2"/>
              <a:buChar char="q"/>
              <a:defRPr/>
            </a:pPr>
            <a:r>
              <a:rPr lang="th-TH" b="1" kern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ตำแหน่งและหน่วยงานปัจจุบัน</a:t>
            </a:r>
            <a:endParaRPr lang="th-TH" b="1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Clr>
                <a:schemeClr val="hlink"/>
              </a:buClr>
              <a:buNone/>
              <a:defRPr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นักวิชาการคอมพิวเตอร์ ส่วนเทคโนโลยีสารสนเทศ สำนักหอสมุดและเทคโนโลยีสารสนเทศ มหาวิทยาลัยมหาจุฬาลง</a:t>
            </a:r>
            <a:r>
              <a:rPr lang="th-TH" sz="2000" dirty="0" err="1" smtClean="0">
                <a:latin typeface="Angsana New" pitchFamily="18" charset="-34"/>
                <a:cs typeface="Angsana New" pitchFamily="18" charset="-34"/>
              </a:rPr>
              <a:t>กรณ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ราชวิทยาลัย</a:t>
            </a:r>
            <a:endParaRPr lang="th-TH" b="1" kern="0" dirty="0" smtClean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367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400" dirty="0" smtClean="0"/>
              <a:t>Malicious injection</a:t>
            </a:r>
            <a:endParaRPr lang="th-TH" sz="44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เทคนิคการโจมตีด้วย </a:t>
            </a:r>
            <a:r>
              <a:rPr lang="en-US" dirty="0" smtClean="0"/>
              <a:t>SQL Injection</a:t>
            </a:r>
            <a:endParaRPr lang="th-TH" dirty="0"/>
          </a:p>
        </p:txBody>
      </p:sp>
      <p:pic>
        <p:nvPicPr>
          <p:cNvPr id="6" name="Content Placeholder 5" descr="simple-sql-injection-flow (1)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81873" y="1196975"/>
            <a:ext cx="4347318" cy="2697894"/>
          </a:xfrm>
        </p:spPr>
      </p:pic>
      <p:pic>
        <p:nvPicPr>
          <p:cNvPr id="7" name="Picture 6" descr="sql-injec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61588" y="3071810"/>
            <a:ext cx="3799198" cy="29527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2911" y="4286256"/>
            <a:ext cx="4286279" cy="20002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/>
              <a:t>ผลของการโจมตีทำให้สามารถ </a:t>
            </a:r>
            <a:r>
              <a:rPr lang="en-US" dirty="0" smtClean="0"/>
              <a:t>Bypass </a:t>
            </a:r>
            <a:r>
              <a:rPr lang="th-TH" dirty="0" smtClean="0"/>
              <a:t>การตรวจสอบเช่น การล๊อกอิน การเข้าถึงและปรับปรุงข้อมูลภายในฐานข้อมูล รวมถึงการส่งคำสั่งไปประมวลผลยังระบบปฏิบัติการได้ เช่น การสั่งเปิด </a:t>
            </a:r>
            <a:r>
              <a:rPr lang="en-US" dirty="0" smtClean="0"/>
              <a:t>Firewall </a:t>
            </a:r>
            <a:r>
              <a:rPr lang="th-TH" dirty="0" smtClean="0"/>
              <a:t>บนระบบปฏิบัติการ</a:t>
            </a:r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5072066" y="1857364"/>
            <a:ext cx="4000528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/>
              <a:t>โจมตีโดยการส่งค่าซึ่งเป็นคำสั่ง </a:t>
            </a:r>
            <a:r>
              <a:rPr lang="en-US" dirty="0" smtClean="0"/>
              <a:t>SQL </a:t>
            </a:r>
            <a:r>
              <a:rPr lang="th-TH" dirty="0" smtClean="0"/>
              <a:t>ผ่าน </a:t>
            </a:r>
            <a:r>
              <a:rPr lang="en-US" dirty="0" smtClean="0"/>
              <a:t>Input </a:t>
            </a:r>
            <a:r>
              <a:rPr lang="th-TH" dirty="0" smtClean="0"/>
              <a:t>ของเว็บไซต์เพื่อไปประมวลผลโดยตรงยังฐานข้อมูล</a:t>
            </a:r>
            <a:endParaRPr lang="th-TH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การป้องกันการโจมตีด้วยเทคนิค </a:t>
            </a:r>
            <a:r>
              <a:rPr lang="en-US" dirty="0" smtClean="0"/>
              <a:t>Malicious injection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1.มีการทำ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Prepared Statement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และ/หรือ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Stored Procedure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ซึ่งเป็นวิธีการที่จะ แยกคำสั่งในการประมวลผลและค่าที่จะนำไปประมวลผลบนฐานข้อมูลออกจากกัน   </a:t>
            </a:r>
          </a:p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2. มีการทำ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Input validation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เป็นวิธีการที่ใช้ในการตรวจสอบข้อมูลที่ได้รับก่อนส่งมา ประมวลผล ด้วยวิธีการทำ </a:t>
            </a:r>
            <a:r>
              <a:rPr lang="en-US" sz="2800" dirty="0" err="1" smtClean="0">
                <a:latin typeface="Angsana New" pitchFamily="18" charset="-34"/>
                <a:cs typeface="Angsana New" pitchFamily="18" charset="-34"/>
              </a:rPr>
              <a:t>Whitelist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Blacklist   </a:t>
            </a:r>
          </a:p>
          <a:p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มีการทำ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Encoding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หรือท า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Sanitization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ก่อนนำค่ามาประมวลผล เพื่อป้องกันการ โจมตีด้วยเทคนิคต่าง ๆ ข้อมูลที่ผ่านกระบวนการดังกล่าวจะถูกแปลงรูปแบบของข้อมูลที่ ส่ง มาจากฝั่งผู้ใช้บริการให้อยู่ในรูปแบบที่ระบบนำไปประมวลผลได้โดยไม่อันตราย  เช่น เปลี่ยนจาก '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OR 1=1 --'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เป็น \'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OR 1=1 --\'</a:t>
            </a: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400" dirty="0" smtClean="0"/>
              <a:t>Cross-site scripting</a:t>
            </a:r>
            <a:endParaRPr lang="th-TH" sz="44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Reflected XSS </a:t>
            </a:r>
            <a:endParaRPr lang="th-TH" dirty="0"/>
          </a:p>
        </p:txBody>
      </p:sp>
      <p:pic>
        <p:nvPicPr>
          <p:cNvPr id="4" name="Content Placeholder 3" descr="dom-based-xs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94455" y="1764203"/>
            <a:ext cx="6877942" cy="4392122"/>
          </a:xfrm>
        </p:spPr>
      </p:pic>
      <p:sp>
        <p:nvSpPr>
          <p:cNvPr id="5" name="TextBox 4"/>
          <p:cNvSpPr txBox="1"/>
          <p:nvPr/>
        </p:nvSpPr>
        <p:spPr>
          <a:xfrm>
            <a:off x="683568" y="1268760"/>
            <a:ext cx="4628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latin typeface="Angsana New" pitchFamily="18" charset="-34"/>
              </a:rPr>
              <a:t>โจมตีโดยการส่ง </a:t>
            </a:r>
            <a:r>
              <a:rPr lang="en-US" dirty="0" smtClean="0">
                <a:latin typeface="Angsana New" pitchFamily="18" charset="-34"/>
              </a:rPr>
              <a:t>Script </a:t>
            </a:r>
            <a:r>
              <a:rPr lang="th-TH" dirty="0" smtClean="0">
                <a:latin typeface="Angsana New" pitchFamily="18" charset="-34"/>
              </a:rPr>
              <a:t>อันตรายไปประมวลผลต่อครั้ง </a:t>
            </a:r>
            <a:endParaRPr lang="th-TH" dirty="0">
              <a:latin typeface="Angsana New" pitchFamily="18" charset="-34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 เทคนิคการโจมตีด้วยเทคนิค </a:t>
            </a:r>
            <a:r>
              <a:rPr lang="en-US" dirty="0" smtClean="0"/>
              <a:t>Persistent XSS </a:t>
            </a:r>
            <a:endParaRPr lang="th-TH" dirty="0"/>
          </a:p>
        </p:txBody>
      </p:sp>
      <p:pic>
        <p:nvPicPr>
          <p:cNvPr id="4" name="Content Placeholder 3" descr="persistent-xs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857364"/>
            <a:ext cx="7472386" cy="4238070"/>
          </a:xfrm>
        </p:spPr>
      </p:pic>
      <p:sp>
        <p:nvSpPr>
          <p:cNvPr id="5" name="TextBox 4"/>
          <p:cNvSpPr txBox="1"/>
          <p:nvPr/>
        </p:nvSpPr>
        <p:spPr>
          <a:xfrm>
            <a:off x="714348" y="1285860"/>
            <a:ext cx="6114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โจมตีโดยการส่ง </a:t>
            </a:r>
            <a:r>
              <a:rPr lang="en-US" dirty="0" smtClean="0"/>
              <a:t>Script </a:t>
            </a:r>
            <a:r>
              <a:rPr lang="th-TH" dirty="0" smtClean="0"/>
              <a:t>อันตรายไปประมวลผลและเก็บลงฐานข้อมูล </a:t>
            </a:r>
            <a:endParaRPr lang="th-TH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ตัวอย่างการโจมตีด้วย </a:t>
            </a:r>
            <a:r>
              <a:rPr lang="en-US" dirty="0" smtClean="0"/>
              <a:t>Cross-site scripting </a:t>
            </a:r>
            <a:r>
              <a:rPr lang="th-TH" dirty="0" smtClean="0"/>
              <a:t>ในอดีต</a:t>
            </a:r>
            <a:endParaRPr lang="th-TH" dirty="0"/>
          </a:p>
        </p:txBody>
      </p:sp>
      <p:pic>
        <p:nvPicPr>
          <p:cNvPr id="4" name="Content Placeholder 3" descr="partxs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6558" b="3032"/>
          <a:stretch>
            <a:fillRect/>
          </a:stretch>
        </p:blipFill>
        <p:spPr>
          <a:xfrm>
            <a:off x="468313" y="1857364"/>
            <a:ext cx="8218487" cy="3786214"/>
          </a:xfrm>
        </p:spPr>
      </p:pic>
      <p:sp>
        <p:nvSpPr>
          <p:cNvPr id="5" name="TextBox 4"/>
          <p:cNvSpPr txBox="1"/>
          <p:nvPr/>
        </p:nvSpPr>
        <p:spPr>
          <a:xfrm>
            <a:off x="500034" y="1285860"/>
            <a:ext cx="6748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เว็บไซต์อย่าง </a:t>
            </a:r>
            <a:r>
              <a:rPr lang="en-US" dirty="0" smtClean="0"/>
              <a:t>Google </a:t>
            </a:r>
            <a:r>
              <a:rPr lang="th-TH" dirty="0" smtClean="0"/>
              <a:t>ก็ยังมีช่องโหว่ </a:t>
            </a:r>
            <a:r>
              <a:rPr lang="en-US" dirty="0" smtClean="0"/>
              <a:t>XSS (APRIL 07, 2014) </a:t>
            </a:r>
            <a:endParaRPr lang="th-TH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การป้องกันการโจมตีด้วยเทคนิค </a:t>
            </a:r>
            <a:r>
              <a:rPr lang="en-US" dirty="0" smtClean="0"/>
              <a:t>Cross-site scripting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1. มีการทำ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Input validation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เป็นวิธีการที่ใช้ในการตรวจสอบข้อมูลที่ได้รับก่อนส่งมา ประมวลผล ด้วยวิธีการทำ 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Whitelist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Blacklist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รวมถึงทำ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Encoding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ก่อนนำค่ามา ประมวลผล  ควรแปลงพวก "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Non-alphanumeric data"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ให้กลายเป็น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HTML character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เสียก่อน เช่น เครื่องหมายน้อยกว่า "&lt;" ควรถูกแปลงเป็น "&amp;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l t ;"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เป็นต้น  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2. มีการทำ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Output validation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ในลักษณะ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Sanitization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เพื่อป้องกันการแสดงผลข้อมูลที่ ไม่พึงประสงค์ยังฝั่งผู้ใช้บริการ ตัวอย่างเช่นการใช้งานฟังก์ชัน ตัวอย่างเช่น การใช้งาน ฟังก์ชั่น 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htmlentities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ในภาษา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PHP  </a:t>
            </a:r>
          </a:p>
          <a:p>
            <a:r>
              <a:rPr lang="en-US" dirty="0" smtClean="0"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มีการใช้งาน 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HTTPOnly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Cookie flag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เป็นรูปแบบการกำหนดค่าเพิ่มเติม (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Flag)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สำหรับ ป้องกันไม่ให้ฝั่งผู้ใช้บริการสามารถการเข้าถึงค่า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Cookie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ของระบบได้ หากระบบมีช่องโหว่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XSS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แฮกเกอร์อาจส่งคำสั่งใช้เกิดการขโมยค่าเซสชัน แต่หากมีการก าหนดค่า 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HTTPOnly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จะสามารถป้องกันการกระทำดังกล่าวได้ 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400" dirty="0" smtClean="0"/>
              <a:t>Session Hijacking</a:t>
            </a:r>
            <a:endParaRPr lang="th-TH" sz="44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เทคนิคการโจมตีด้วยเทคนิค </a:t>
            </a:r>
            <a:r>
              <a:rPr lang="en-US" dirty="0" smtClean="0"/>
              <a:t>Session Hijack</a:t>
            </a:r>
            <a:endParaRPr lang="th-TH" dirty="0"/>
          </a:p>
        </p:txBody>
      </p:sp>
      <p:pic>
        <p:nvPicPr>
          <p:cNvPr id="4" name="Content Placeholder 3" descr="Fixati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4321809" cy="3178473"/>
          </a:xfrm>
        </p:spPr>
      </p:pic>
      <p:pic>
        <p:nvPicPr>
          <p:cNvPr id="5" name="Picture 4" descr="Session_Hijacking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196752"/>
            <a:ext cx="3262826" cy="3888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4797152"/>
            <a:ext cx="4176464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โจมตีโดยการประยุกต์ค่า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เซส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ชันที่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แฮกเกอร์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ได้รับ ให้กับผู้ใช้งาน และเมื่อผู้ใช้งานล๊อกอินระบบ ก็จะทำให้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แฮกเกอร์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สามารถสวมรอยเป็นผู้ใช้งานท่านนั้นได้ทันที (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Session fixation)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5085184"/>
            <a:ext cx="3816424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โจมตีโดยการดักรับข้อมูลทางเครือข่ายในลักษณะที่เป็น 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HTTP (Clear-text) 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ส่งเมื่อได้ค่า</a:t>
            </a:r>
            <a:r>
              <a:rPr lang="th-TH" sz="2000" dirty="0" err="1" smtClean="0">
                <a:latin typeface="Angsana New" pitchFamily="18" charset="-34"/>
                <a:cs typeface="Angsana New" pitchFamily="18" charset="-34"/>
              </a:rPr>
              <a:t>เซส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ชันแล้วก็นำมากำหนดลงที่บราวเซอร์ของ</a:t>
            </a:r>
            <a:r>
              <a:rPr lang="th-TH" sz="2000" dirty="0" err="1" smtClean="0">
                <a:latin typeface="Angsana New" pitchFamily="18" charset="-34"/>
                <a:cs typeface="Angsana New" pitchFamily="18" charset="-34"/>
              </a:rPr>
              <a:t>แฮกเกอร์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เพื่อสวมรอยเข้าใช้งานแทน</a:t>
            </a:r>
            <a:endParaRPr lang="th-TH" sz="20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แนะนำวิทยากร</a:t>
            </a:r>
            <a:r>
              <a:rPr lang="en-US" dirty="0" smtClean="0"/>
              <a:t>(</a:t>
            </a:r>
            <a:r>
              <a:rPr lang="th-TH" dirty="0" smtClean="0"/>
              <a:t>ต่อ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280920" cy="511256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th-TH" sz="6400" b="1" dirty="0" smtClean="0">
                <a:solidFill>
                  <a:srgbClr val="FF0000"/>
                </a:solidFill>
                <a:latin typeface="Andalus" pitchFamily="18" charset="-78"/>
              </a:rPr>
              <a:t>ประวัติด้านเป็นวิทยากรหลักสูตรดังนี้</a:t>
            </a:r>
            <a:endParaRPr lang="th-TH" sz="6400" dirty="0" smtClean="0">
              <a:latin typeface="Andalus" pitchFamily="18" charset="-78"/>
            </a:endParaRPr>
          </a:p>
          <a:p>
            <a:pPr lvl="1"/>
            <a:r>
              <a:rPr lang="th-TH" sz="7200" dirty="0" smtClean="0">
                <a:latin typeface="Andalus" pitchFamily="18" charset="-78"/>
              </a:rPr>
              <a:t>การออกแบบเว็บไซต์</a:t>
            </a:r>
            <a:r>
              <a:rPr lang="en-US" sz="7200" dirty="0" smtClean="0">
                <a:latin typeface="Andalus" pitchFamily="18" charset="-78"/>
                <a:cs typeface="Andalus" pitchFamily="18" charset="-78"/>
              </a:rPr>
              <a:t>HTML5+CSS3</a:t>
            </a:r>
          </a:p>
          <a:p>
            <a:pPr lvl="1"/>
            <a:r>
              <a:rPr lang="en-US" sz="7200" dirty="0" err="1" smtClean="0">
                <a:latin typeface="Andalus" pitchFamily="18" charset="-78"/>
                <a:cs typeface="Andalus" pitchFamily="18" charset="-78"/>
              </a:rPr>
              <a:t>Joomla</a:t>
            </a:r>
            <a:r>
              <a:rPr lang="en-US" sz="7200" dirty="0" smtClean="0">
                <a:latin typeface="Andalus" pitchFamily="18" charset="-78"/>
                <a:cs typeface="Andalus" pitchFamily="18" charset="-78"/>
              </a:rPr>
              <a:t> Advance </a:t>
            </a:r>
            <a:r>
              <a:rPr lang="en-US" sz="7200" dirty="0" err="1" smtClean="0">
                <a:latin typeface="Andalus" pitchFamily="18" charset="-78"/>
                <a:cs typeface="Andalus" pitchFamily="18" charset="-78"/>
              </a:rPr>
              <a:t>Exention</a:t>
            </a:r>
            <a:r>
              <a:rPr lang="en-US" sz="7200" dirty="0" smtClean="0">
                <a:latin typeface="Andalus" pitchFamily="18" charset="-78"/>
                <a:cs typeface="Andalus" pitchFamily="18" charset="-78"/>
              </a:rPr>
              <a:t> Workshop</a:t>
            </a:r>
          </a:p>
          <a:p>
            <a:pPr lvl="1"/>
            <a:r>
              <a:rPr lang="th-TH" sz="7200" dirty="0" smtClean="0">
                <a:latin typeface="Andalus" pitchFamily="18" charset="-78"/>
              </a:rPr>
              <a:t>สร้างและจัดการเว็บไซต์หน่วยงานองค์กรด้วย </a:t>
            </a:r>
            <a:r>
              <a:rPr lang="en-US" sz="7200" dirty="0" err="1" smtClean="0">
                <a:latin typeface="Andalus" pitchFamily="18" charset="-78"/>
                <a:cs typeface="Andalus" pitchFamily="18" charset="-78"/>
              </a:rPr>
              <a:t>Joomla</a:t>
            </a:r>
            <a:endParaRPr lang="en-US" sz="7200" dirty="0" smtClean="0">
              <a:latin typeface="Andalus" pitchFamily="18" charset="-78"/>
              <a:cs typeface="Andalus" pitchFamily="18" charset="-78"/>
            </a:endParaRPr>
          </a:p>
          <a:p>
            <a:pPr lvl="1"/>
            <a:r>
              <a:rPr lang="en-US" sz="7200" dirty="0" smtClean="0">
                <a:latin typeface="Andalus" pitchFamily="18" charset="-78"/>
                <a:cs typeface="Andalus" pitchFamily="18" charset="-78"/>
              </a:rPr>
              <a:t>Web application </a:t>
            </a:r>
            <a:r>
              <a:rPr lang="th-TH" sz="7200" dirty="0" smtClean="0">
                <a:latin typeface="Andalus" pitchFamily="18" charset="-78"/>
              </a:rPr>
              <a:t>ด้วย </a:t>
            </a:r>
            <a:r>
              <a:rPr lang="en-US" sz="7200" dirty="0" err="1" smtClean="0">
                <a:latin typeface="Andalus" pitchFamily="18" charset="-78"/>
                <a:cs typeface="Andalus" pitchFamily="18" charset="-78"/>
              </a:rPr>
              <a:t>PHP+Mysql</a:t>
            </a:r>
            <a:endParaRPr lang="en-US" sz="7200" dirty="0" smtClean="0">
              <a:latin typeface="Andalus" pitchFamily="18" charset="-78"/>
              <a:cs typeface="Andalus" pitchFamily="18" charset="-78"/>
            </a:endParaRPr>
          </a:p>
          <a:p>
            <a:pPr lvl="1"/>
            <a:r>
              <a:rPr lang="en-US" sz="7200" dirty="0" smtClean="0">
                <a:latin typeface="Andalus" pitchFamily="18" charset="-78"/>
                <a:cs typeface="Andalus" pitchFamily="18" charset="-78"/>
              </a:rPr>
              <a:t>PHP+MYSQL workshop</a:t>
            </a:r>
          </a:p>
          <a:p>
            <a:pPr lvl="1"/>
            <a:r>
              <a:rPr lang="th-TH" sz="7200" dirty="0" smtClean="0">
                <a:latin typeface="Andalus" pitchFamily="18" charset="-78"/>
              </a:rPr>
              <a:t>สร้างเว็บรองรับ </a:t>
            </a:r>
            <a:r>
              <a:rPr lang="en-US" sz="7200" dirty="0" smtClean="0">
                <a:latin typeface="Andalus" pitchFamily="18" charset="-78"/>
                <a:cs typeface="Andalus" pitchFamily="18" charset="-78"/>
              </a:rPr>
              <a:t>AEC58 </a:t>
            </a:r>
            <a:r>
              <a:rPr lang="th-TH" sz="7200" dirty="0" smtClean="0">
                <a:latin typeface="Andalus" pitchFamily="18" charset="-78"/>
              </a:rPr>
              <a:t>ด้วย </a:t>
            </a:r>
            <a:r>
              <a:rPr lang="en-US" sz="7200" dirty="0" err="1" smtClean="0">
                <a:latin typeface="Andalus" pitchFamily="18" charset="-78"/>
                <a:cs typeface="Andalus" pitchFamily="18" charset="-78"/>
              </a:rPr>
              <a:t>wordpess</a:t>
            </a:r>
            <a:endParaRPr lang="en-US" sz="7200" dirty="0" smtClean="0">
              <a:latin typeface="Andalus" pitchFamily="18" charset="-78"/>
              <a:cs typeface="Andalus" pitchFamily="18" charset="-78"/>
            </a:endParaRPr>
          </a:p>
          <a:p>
            <a:pPr lvl="1"/>
            <a:r>
              <a:rPr lang="th-TH" sz="7200" dirty="0" smtClean="0">
                <a:latin typeface="Andalus" pitchFamily="18" charset="-78"/>
              </a:rPr>
              <a:t>การพัฒนาเว็บไซต์หลายภาษาเตรียมความพร้อมสู่ </a:t>
            </a:r>
            <a:r>
              <a:rPr lang="en-US" sz="7200" dirty="0" smtClean="0">
                <a:latin typeface="Andalus" pitchFamily="18" charset="-78"/>
                <a:cs typeface="Andalus" pitchFamily="18" charset="-78"/>
              </a:rPr>
              <a:t>AEC </a:t>
            </a:r>
            <a:r>
              <a:rPr lang="th-TH" sz="7200" dirty="0" smtClean="0">
                <a:latin typeface="Andalus" pitchFamily="18" charset="-78"/>
              </a:rPr>
              <a:t>ด้วย </a:t>
            </a:r>
            <a:r>
              <a:rPr lang="en-US" sz="7200" dirty="0" err="1" smtClean="0">
                <a:latin typeface="Andalus" pitchFamily="18" charset="-78"/>
                <a:cs typeface="Andalus" pitchFamily="18" charset="-78"/>
              </a:rPr>
              <a:t>WordPress</a:t>
            </a:r>
            <a:r>
              <a:rPr lang="en-US" sz="7200" dirty="0" smtClean="0">
                <a:latin typeface="Andalus" pitchFamily="18" charset="-78"/>
                <a:cs typeface="Andalus" pitchFamily="18" charset="-78"/>
              </a:rPr>
              <a:t>” </a:t>
            </a:r>
          </a:p>
          <a:p>
            <a:pPr lvl="1"/>
            <a:r>
              <a:rPr lang="th-TH" sz="7200" dirty="0" smtClean="0">
                <a:latin typeface="Andalus" pitchFamily="18" charset="-78"/>
              </a:rPr>
              <a:t>การพัฒนาระบบการเรียนการสอนออนไลน์ด้วย </a:t>
            </a:r>
            <a:r>
              <a:rPr lang="en-US" sz="7200" dirty="0" err="1" smtClean="0">
                <a:latin typeface="Andalus" pitchFamily="18" charset="-78"/>
                <a:cs typeface="Andalus" pitchFamily="18" charset="-78"/>
              </a:rPr>
              <a:t>Moodle</a:t>
            </a:r>
            <a:r>
              <a:rPr lang="en-US" sz="7200" dirty="0" smtClean="0">
                <a:latin typeface="Andalus" pitchFamily="18" charset="-78"/>
                <a:cs typeface="Andalus" pitchFamily="18" charset="-78"/>
              </a:rPr>
              <a:t> LMS</a:t>
            </a:r>
          </a:p>
          <a:p>
            <a:pPr lvl="1"/>
            <a:r>
              <a:rPr lang="th-TH" sz="7200" dirty="0" smtClean="0">
                <a:latin typeface="Andalus" pitchFamily="18" charset="-78"/>
              </a:rPr>
              <a:t>พัฒนาและจัดการเว็บไซต์ส่วนงานด้วย </a:t>
            </a:r>
            <a:r>
              <a:rPr lang="en-US" sz="7200" dirty="0" err="1" smtClean="0">
                <a:latin typeface="Andalus" pitchFamily="18" charset="-78"/>
                <a:cs typeface="Andalus" pitchFamily="18" charset="-78"/>
              </a:rPr>
              <a:t>WordPress</a:t>
            </a:r>
            <a:r>
              <a:rPr lang="en-US" sz="7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th-TH" sz="7200" dirty="0" smtClean="0">
                <a:latin typeface="Andalus" pitchFamily="18" charset="-78"/>
              </a:rPr>
              <a:t>เบื้องต้น</a:t>
            </a:r>
          </a:p>
          <a:p>
            <a:pPr lvl="1"/>
            <a:r>
              <a:rPr lang="th-TH" sz="7200" dirty="0" smtClean="0">
                <a:latin typeface="Andalus" pitchFamily="18" charset="-78"/>
              </a:rPr>
              <a:t>พัฒนาและจัดการเว็บไซต์ส่วนงานด้วย </a:t>
            </a:r>
            <a:r>
              <a:rPr lang="en-US" sz="7200" dirty="0" err="1" smtClean="0">
                <a:latin typeface="Andalus" pitchFamily="18" charset="-78"/>
                <a:cs typeface="Andalus" pitchFamily="18" charset="-78"/>
              </a:rPr>
              <a:t>WordPress</a:t>
            </a:r>
            <a:r>
              <a:rPr lang="en-US" sz="7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th-TH" sz="7200" dirty="0" smtClean="0">
                <a:latin typeface="Andalus" pitchFamily="18" charset="-78"/>
              </a:rPr>
              <a:t>ขั้นสูง</a:t>
            </a:r>
          </a:p>
          <a:p>
            <a:pPr lvl="1"/>
            <a:r>
              <a:rPr lang="th-TH" sz="7200" dirty="0" smtClean="0">
                <a:latin typeface="Andalus" pitchFamily="18" charset="-78"/>
              </a:rPr>
              <a:t>การใช้งาน ออกแบบสื่อรูปภาพด้วย </a:t>
            </a:r>
            <a:r>
              <a:rPr lang="en-US" sz="7200" dirty="0" smtClean="0">
                <a:latin typeface="Andalus" pitchFamily="18" charset="-78"/>
                <a:cs typeface="Andalus" pitchFamily="18" charset="-78"/>
              </a:rPr>
              <a:t>Photoshop cs6 </a:t>
            </a:r>
            <a:r>
              <a:rPr lang="th-TH" sz="7200" dirty="0" smtClean="0">
                <a:latin typeface="Andalus" pitchFamily="18" charset="-78"/>
              </a:rPr>
              <a:t>เบื้องต้น</a:t>
            </a:r>
          </a:p>
          <a:p>
            <a:pPr lvl="1"/>
            <a:r>
              <a:rPr lang="th-TH" sz="7200" dirty="0" smtClean="0">
                <a:latin typeface="Andalus" pitchFamily="18" charset="-78"/>
              </a:rPr>
              <a:t>การพัฒนาและการดูแลเว็บไซต์ส่วนงานด้วย </a:t>
            </a:r>
            <a:r>
              <a:rPr lang="en-US" sz="7200" dirty="0" err="1" smtClean="0">
                <a:latin typeface="Andalus" pitchFamily="18" charset="-78"/>
                <a:cs typeface="Andalus" pitchFamily="18" charset="-78"/>
              </a:rPr>
              <a:t>Joomla</a:t>
            </a:r>
            <a:endParaRPr lang="en-US" sz="7200" dirty="0" smtClean="0">
              <a:latin typeface="Andalus" pitchFamily="18" charset="-78"/>
              <a:cs typeface="Andalus" pitchFamily="18" charset="-78"/>
            </a:endParaRPr>
          </a:p>
          <a:p>
            <a:pPr lvl="1"/>
            <a:r>
              <a:rPr lang="th-TH" sz="7200" dirty="0" smtClean="0">
                <a:latin typeface="Andalus" pitchFamily="18" charset="-78"/>
              </a:rPr>
              <a:t>การพัฒนาเว็บไซต์ส่วนงานด้วย</a:t>
            </a:r>
            <a:r>
              <a:rPr lang="en-US" sz="7200" dirty="0" err="1" smtClean="0">
                <a:latin typeface="Andalus" pitchFamily="18" charset="-78"/>
                <a:cs typeface="Andalus" pitchFamily="18" charset="-78"/>
              </a:rPr>
              <a:t>Joomla</a:t>
            </a:r>
            <a:r>
              <a:rPr lang="en-US" sz="7200" dirty="0" smtClean="0">
                <a:latin typeface="Andalus" pitchFamily="18" charset="-78"/>
                <a:cs typeface="Andalus" pitchFamily="18" charset="-78"/>
              </a:rPr>
              <a:t> CMS </a:t>
            </a:r>
            <a:r>
              <a:rPr lang="th-TH" sz="7200" dirty="0" smtClean="0">
                <a:latin typeface="Andalus" pitchFamily="18" charset="-78"/>
              </a:rPr>
              <a:t>ขั้นสูง</a:t>
            </a:r>
          </a:p>
          <a:p>
            <a:pPr lvl="1"/>
            <a:r>
              <a:rPr lang="th-TH" sz="7200" dirty="0" smtClean="0">
                <a:latin typeface="Andalus" pitchFamily="18" charset="-78"/>
              </a:rPr>
              <a:t>การบริหารจัดการเว็บไซต์ให้ปลอดภัย </a:t>
            </a:r>
            <a:r>
              <a:rPr lang="en-US" sz="7200" dirty="0" smtClean="0">
                <a:latin typeface="Andalus" pitchFamily="18" charset="-78"/>
                <a:cs typeface="Andalus" pitchFamily="18" charset="-78"/>
              </a:rPr>
              <a:t>Web Security </a:t>
            </a:r>
            <a:r>
              <a:rPr lang="en-US" sz="7200" dirty="0" err="1" smtClean="0">
                <a:latin typeface="Andalus" pitchFamily="18" charset="-78"/>
                <a:cs typeface="Andalus" pitchFamily="18" charset="-78"/>
              </a:rPr>
              <a:t>Manegment</a:t>
            </a:r>
            <a:endParaRPr lang="en-US" sz="7200" dirty="0" smtClean="0">
              <a:latin typeface="Andalus" pitchFamily="18" charset="-78"/>
              <a:cs typeface="Andalus" pitchFamily="18" charset="-78"/>
            </a:endParaRPr>
          </a:p>
          <a:p>
            <a:pPr lvl="1"/>
            <a:r>
              <a:rPr lang="th-TH" sz="7200" dirty="0" smtClean="0">
                <a:latin typeface="Andalus" pitchFamily="18" charset="-78"/>
              </a:rPr>
              <a:t>เทคนิคการใช้ไอทีชีสำหรับบัณฑิตศึกษา</a:t>
            </a:r>
          </a:p>
          <a:p>
            <a:pPr lvl="1"/>
            <a:r>
              <a:rPr lang="th-TH" sz="7200" dirty="0" smtClean="0">
                <a:latin typeface="Andalus" pitchFamily="18" charset="-78"/>
              </a:rPr>
              <a:t>การงานระบบอี</a:t>
            </a:r>
            <a:r>
              <a:rPr lang="th-TH" sz="7200" dirty="0" err="1" smtClean="0">
                <a:latin typeface="Andalus" pitchFamily="18" charset="-78"/>
              </a:rPr>
              <a:t>เลร์น</a:t>
            </a:r>
            <a:r>
              <a:rPr lang="th-TH" sz="7200" dirty="0" smtClean="0">
                <a:latin typeface="Andalus" pitchFamily="18" charset="-78"/>
              </a:rPr>
              <a:t>นิ่ง</a:t>
            </a:r>
          </a:p>
          <a:p>
            <a:pPr lvl="1"/>
            <a:r>
              <a:rPr lang="th-TH" sz="7200" dirty="0" smtClean="0">
                <a:latin typeface="Andalus" pitchFamily="18" charset="-78"/>
              </a:rPr>
              <a:t>การใช้โปรแกรมนำเสนอ</a:t>
            </a:r>
          </a:p>
          <a:p>
            <a:endParaRPr lang="th-TH" dirty="0">
              <a:latin typeface="Andalus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การป้องกันการโจมตีด้วยเทคนิค </a:t>
            </a:r>
            <a:r>
              <a:rPr lang="en-US" dirty="0" smtClean="0"/>
              <a:t>Session hijacking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1.มีการใช้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Session ID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ที่เป็นค่าสุ่ม (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Random session ID)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คาดเดาไม่ได้ และเป็นค่าที่ไม่มีการนำกลับมาใช้ซ้ำ เพื่อป้องกันการคาดเดา</a:t>
            </a:r>
          </a:p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2.การส่งค่า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Session ID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ต้องรับส่งในช่องทางการสื่อสารที่มีการเข้ารหัสลับ (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Encrypted connection)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เช่น การส่งข้อมูลผ่าน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โพร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โท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คอล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HTTPS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เพื่อป้องกันการลักลอบดักรับข้อมูล</a:t>
            </a:r>
          </a:p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3.มีการเช็คค่า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Session ID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ร่วมกับปัจจัยอื่นๆ เช่น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IP-Address User-Agent HTTP-</a:t>
            </a:r>
            <a:r>
              <a:rPr lang="en-US" sz="2800" dirty="0" err="1" smtClean="0">
                <a:latin typeface="Angsana New" pitchFamily="18" charset="-34"/>
                <a:cs typeface="Angsana New" pitchFamily="18" charset="-34"/>
              </a:rPr>
              <a:t>Referer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เพื่อป้องกันการสวมรอยค่า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เซส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ชันจาก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แฮกเกอร์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CSRF (Cross-site script forgery)</a:t>
            </a:r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เทคนิคการโจมตีด้วยเทคนิค </a:t>
            </a:r>
            <a:r>
              <a:rPr lang="en-US" dirty="0" smtClean="0"/>
              <a:t>CSRF </a:t>
            </a:r>
            <a:endParaRPr lang="th-TH" dirty="0"/>
          </a:p>
        </p:txBody>
      </p:sp>
      <p:pic>
        <p:nvPicPr>
          <p:cNvPr id="4" name="Content Placeholder 3" descr="Csrf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5830085" cy="3528169"/>
          </a:xfrm>
        </p:spPr>
      </p:pic>
      <p:sp>
        <p:nvSpPr>
          <p:cNvPr id="5" name="TextBox 4"/>
          <p:cNvSpPr txBox="1"/>
          <p:nvPr/>
        </p:nvSpPr>
        <p:spPr>
          <a:xfrm>
            <a:off x="6444208" y="1340768"/>
            <a:ext cx="2448272" cy="22775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800" dirty="0" smtClean="0">
                <a:latin typeface="Angsana New" pitchFamily="18" charset="-34"/>
              </a:rPr>
              <a:t>โจมตีในลักษณะคล้ายกับ </a:t>
            </a:r>
            <a:r>
              <a:rPr lang="en-US" sz="1800" dirty="0" smtClean="0">
                <a:latin typeface="Angsana New" pitchFamily="18" charset="-34"/>
              </a:rPr>
              <a:t>XSS </a:t>
            </a:r>
            <a:r>
              <a:rPr lang="th-TH" sz="1800" dirty="0" smtClean="0">
                <a:latin typeface="Angsana New" pitchFamily="18" charset="-34"/>
              </a:rPr>
              <a:t>คือทำให้ผู้ใช้งานประมวลผล </a:t>
            </a:r>
            <a:r>
              <a:rPr lang="en-US" sz="1800" dirty="0" smtClean="0">
                <a:latin typeface="Angsana New" pitchFamily="18" charset="-34"/>
              </a:rPr>
              <a:t>Script</a:t>
            </a:r>
            <a:r>
              <a:rPr lang="th-TH" sz="1800" dirty="0" smtClean="0">
                <a:latin typeface="Angsana New" pitchFamily="18" charset="-34"/>
              </a:rPr>
              <a:t>อันตราย เช่น สั่งให้ส่งอี</a:t>
            </a:r>
            <a:r>
              <a:rPr lang="th-TH" sz="1800" dirty="0" err="1" smtClean="0">
                <a:latin typeface="Angsana New" pitchFamily="18" charset="-34"/>
              </a:rPr>
              <a:t>เมล</a:t>
            </a:r>
            <a:r>
              <a:rPr lang="th-TH" sz="1800" dirty="0" smtClean="0">
                <a:latin typeface="Angsana New" pitchFamily="18" charset="-34"/>
              </a:rPr>
              <a:t> หรือแม้แต่สั่งให้โอนเงิน ซึ่งปัญหาเกิดขึ้นเนื่องจากเว็บไซต์หรือระบบปลายทางไม่มีการตรวจสอบ</a:t>
            </a:r>
            <a:r>
              <a:rPr lang="th-TH" sz="1800" dirty="0" err="1" smtClean="0">
                <a:latin typeface="Angsana New" pitchFamily="18" charset="-34"/>
              </a:rPr>
              <a:t>เซส</a:t>
            </a:r>
            <a:r>
              <a:rPr lang="th-TH" sz="1800" dirty="0" smtClean="0">
                <a:latin typeface="Angsana New" pitchFamily="18" charset="-34"/>
              </a:rPr>
              <a:t>ชันที่ดี เช่น ไม่มีการใช้งาน </a:t>
            </a:r>
            <a:r>
              <a:rPr lang="en-US" sz="1800" dirty="0" err="1" smtClean="0">
                <a:latin typeface="Angsana New" pitchFamily="18" charset="-34"/>
              </a:rPr>
              <a:t>Captcha</a:t>
            </a:r>
            <a:endParaRPr lang="en-US" sz="1800" dirty="0" smtClean="0">
              <a:latin typeface="Angsana New" pitchFamily="18" charset="-34"/>
            </a:endParaRPr>
          </a:p>
          <a:p>
            <a:endParaRPr lang="th-TH" sz="1600" dirty="0">
              <a:latin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6216" y="3789040"/>
            <a:ext cx="2448272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800" dirty="0" smtClean="0">
                <a:latin typeface="Angsana New" pitchFamily="18" charset="-34"/>
              </a:rPr>
              <a:t>ผลของการโจมตีทำให้ผู้ใช้งาน สามารถถูกหลอกให้ประมวลผลคาสั่งอันตรายใดๆ บนเว็บไซต์ที่มีช่องโหว่ดังกล่าว</a:t>
            </a:r>
            <a:endParaRPr lang="th-TH" sz="1600" dirty="0">
              <a:latin typeface="Angsana New" pitchFamily="18" charset="-34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การป้องกันการโจมตีด้วยเทคนิค </a:t>
            </a:r>
            <a:r>
              <a:rPr lang="en-US" dirty="0" smtClean="0"/>
              <a:t>CSRF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1.มีการใช้งาน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Unique Token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และ/หรือตรวจสอบ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Referrer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ร่วมกับการส่งข้อมูล หรือคำสั่งผ่านแบบฟอร์ม เพื่อให้แน่ใจว่าข้อมูลในแบบฟอร์มที่จะส่งมาประมวลผลในแต่ละครั้งนั้นเป็นข้อมูลที่เกิดมาจากการที่ผู้ใช้บริการจริง ไม่ใช่โปรแกรมอัตโนมัติหรือ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สคริปท์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ที่ใช้ในการโจมตีแต่อย่างใด</a:t>
            </a:r>
          </a:p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2.มีการใช้งาน </a:t>
            </a:r>
            <a:r>
              <a:rPr lang="en-US" sz="2800" dirty="0" err="1" smtClean="0">
                <a:latin typeface="Angsana New" pitchFamily="18" charset="-34"/>
                <a:cs typeface="Angsana New" pitchFamily="18" charset="-34"/>
              </a:rPr>
              <a:t>Captcha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เพื่อเป็นการยืนยันการใช้งานจากผู้ใช้งานจริง ในการใช้งานฟังก์ชั่นที่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สาคัญ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เช่น เปลี่ยนจากสถานะเลือกซื้อสินค้า เป็น จ่ายเงินชาระค่าสินค้า ระบบควรจะให้ผู้ใช้บริการ ยืนยันตัวตนอีกครั้ง เช่น ให้กรอกรหัสผ่านใหม่ พร้อมกับใช้ </a:t>
            </a:r>
            <a:r>
              <a:rPr lang="en-US" sz="2800" dirty="0" err="1" smtClean="0">
                <a:latin typeface="Angsana New" pitchFamily="18" charset="-34"/>
                <a:cs typeface="Angsana New" pitchFamily="18" charset="-34"/>
              </a:rPr>
              <a:t>Captcha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เป็นต้น</a:t>
            </a: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/>
              <a:t>แนวทางการบริหารจัดการเว็บไซต์ที่ทำด้วย </a:t>
            </a:r>
            <a:r>
              <a:rPr lang="en-US" sz="3600" b="1" dirty="0" err="1" smtClean="0"/>
              <a:t>Wordpress</a:t>
            </a:r>
            <a:r>
              <a:rPr lang="en-US" sz="3600" b="1" dirty="0" smtClean="0"/>
              <a:t> CMS</a:t>
            </a:r>
            <a:endParaRPr lang="th-TH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1.อย่าละเลยการอัพเดต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เวอร์ชั่น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2.ตั้งรหัสผ่านให้ยาก</a:t>
            </a:r>
          </a:p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3.พยายามหลีกเลี่ยงการใช้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user name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ชื่อ “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admin”</a:t>
            </a:r>
          </a:p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4.บางทีช่องโหว่ไม่ได้อยู่ที่เว็บไซต์</a:t>
            </a:r>
          </a:p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5.จำกัดจำนวนการ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Login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ที่ผิดพลาด</a:t>
            </a:r>
          </a:p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6.รู้ก่อน แก้ไขก่อน เพื่อลดความเสียหาย</a:t>
            </a:r>
          </a:p>
          <a:p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3" descr="wordpress-cm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3573016"/>
            <a:ext cx="2129433" cy="2129433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3600" dirty="0" smtClean="0"/>
              <a:t>แนวทางการบริหารจัดการเว็บไซต์ที่ทำด้วย </a:t>
            </a:r>
            <a:r>
              <a:rPr lang="en-US" sz="3600" dirty="0" err="1" smtClean="0"/>
              <a:t>Wordpress</a:t>
            </a:r>
            <a:r>
              <a:rPr lang="en-US" sz="3600" dirty="0" smtClean="0"/>
              <a:t> CMS(</a:t>
            </a:r>
            <a:r>
              <a:rPr lang="th-TH" sz="3600" dirty="0" smtClean="0"/>
              <a:t>ต่อ</a:t>
            </a:r>
            <a:r>
              <a:rPr lang="en-US" sz="3600" dirty="0" smtClean="0"/>
              <a:t>)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แนะนำ </a:t>
            </a:r>
            <a:r>
              <a:rPr lang="en-US" sz="2800" dirty="0" err="1" smtClean="0">
                <a:latin typeface="Angsana New" pitchFamily="18" charset="-34"/>
                <a:cs typeface="Angsana New" pitchFamily="18" charset="-34"/>
              </a:rPr>
              <a:t>Plugin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ช่วยป้องกัน </a:t>
            </a:r>
            <a:r>
              <a:rPr lang="en-US" sz="2800" dirty="0" err="1" smtClean="0">
                <a:latin typeface="Angsana New" pitchFamily="18" charset="-34"/>
                <a:cs typeface="Angsana New" pitchFamily="18" charset="-34"/>
              </a:rPr>
              <a:t>WordPress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จาก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Brute Force Attack</a:t>
            </a:r>
          </a:p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1. ติดตั้ง </a:t>
            </a:r>
            <a:r>
              <a:rPr lang="en-US" sz="2800" dirty="0" err="1" smtClean="0">
                <a:latin typeface="Angsana New" pitchFamily="18" charset="-34"/>
                <a:cs typeface="Angsana New" pitchFamily="18" charset="-34"/>
              </a:rPr>
              <a:t>Plugin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– “Limit Login Attempt”</a:t>
            </a:r>
          </a:p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2. ติดตั้ง </a:t>
            </a:r>
            <a:r>
              <a:rPr lang="en-US" sz="2800" dirty="0" err="1" smtClean="0">
                <a:latin typeface="Angsana New" pitchFamily="18" charset="-34"/>
                <a:cs typeface="Angsana New" pitchFamily="18" charset="-34"/>
              </a:rPr>
              <a:t>Plugin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– “Lockdown WP Admin”</a:t>
            </a:r>
          </a:p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3. ติดตั้ง </a:t>
            </a:r>
            <a:r>
              <a:rPr lang="en-US" sz="2800" dirty="0" err="1" smtClean="0">
                <a:latin typeface="Angsana New" pitchFamily="18" charset="-34"/>
                <a:cs typeface="Angsana New" pitchFamily="18" charset="-34"/>
              </a:rPr>
              <a:t>Plugin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– “Google </a:t>
            </a:r>
            <a:r>
              <a:rPr lang="en-US" sz="2800" dirty="0" err="1" smtClean="0">
                <a:latin typeface="Angsana New" pitchFamily="18" charset="-34"/>
                <a:cs typeface="Angsana New" pitchFamily="18" charset="-34"/>
              </a:rPr>
              <a:t>Captcha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“</a:t>
            </a:r>
          </a:p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4. ติดตั้ง </a:t>
            </a:r>
            <a:r>
              <a:rPr lang="en-US" sz="2800" dirty="0" err="1" smtClean="0">
                <a:latin typeface="Angsana New" pitchFamily="18" charset="-34"/>
                <a:cs typeface="Angsana New" pitchFamily="18" charset="-34"/>
              </a:rPr>
              <a:t>Plugin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– “Jetpack“</a:t>
            </a:r>
          </a:p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5. ติดตั้ง </a:t>
            </a:r>
            <a:r>
              <a:rPr lang="en-US" sz="2800" dirty="0" err="1" smtClean="0">
                <a:latin typeface="Angsana New" pitchFamily="18" charset="-34"/>
                <a:cs typeface="Angsana New" pitchFamily="18" charset="-34"/>
              </a:rPr>
              <a:t>Plugin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– “</a:t>
            </a:r>
            <a:r>
              <a:rPr lang="en-US" sz="2800" dirty="0" err="1" smtClean="0">
                <a:latin typeface="Angsana New" pitchFamily="18" charset="-34"/>
                <a:cs typeface="Angsana New" pitchFamily="18" charset="-34"/>
              </a:rPr>
              <a:t>Wordfence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Security“</a:t>
            </a: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200" dirty="0" smtClean="0"/>
              <a:t>แนวทางการบริหารจัดการเว็บไซต์ที่ทำด้วย </a:t>
            </a:r>
            <a:r>
              <a:rPr lang="en-US" sz="3200" dirty="0" err="1" smtClean="0"/>
              <a:t>Wordpress</a:t>
            </a:r>
            <a:r>
              <a:rPr lang="en-US" sz="3200" dirty="0" smtClean="0"/>
              <a:t> CMS(</a:t>
            </a:r>
            <a:r>
              <a:rPr lang="th-TH" sz="3200" dirty="0" smtClean="0"/>
              <a:t>ต่อ</a:t>
            </a:r>
            <a:r>
              <a:rPr lang="en-US" sz="3200" dirty="0" smtClean="0"/>
              <a:t>)</a:t>
            </a:r>
            <a:endParaRPr lang="th-TH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1. ติดตั้ง 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Plugin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– “Limit Login 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Attemp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”</a:t>
            </a:r>
          </a:p>
          <a:p>
            <a:endParaRPr lang="th-TH" dirty="0"/>
          </a:p>
        </p:txBody>
      </p:sp>
      <p:pic>
        <p:nvPicPr>
          <p:cNvPr id="4" name="Picture 3" descr="limit-login-attemp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916832"/>
            <a:ext cx="5724128" cy="3703016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200" dirty="0" smtClean="0"/>
              <a:t>แนวทางการบริหารจัดการเว็บไซต์ที่ทำด้วย </a:t>
            </a:r>
            <a:r>
              <a:rPr lang="en-US" sz="3200" dirty="0" err="1" smtClean="0"/>
              <a:t>Wordpress</a:t>
            </a:r>
            <a:r>
              <a:rPr lang="en-US" sz="3200" dirty="0" smtClean="0"/>
              <a:t> CMS(</a:t>
            </a:r>
            <a:r>
              <a:rPr lang="th-TH" sz="3200" dirty="0" smtClean="0"/>
              <a:t>ต่อ</a:t>
            </a:r>
            <a:r>
              <a:rPr lang="en-US" sz="3200" dirty="0" smtClean="0"/>
              <a:t>)</a:t>
            </a:r>
            <a:endParaRPr lang="th-TH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2. ติดตั้ง 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Plugin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– “Lockdown WP Admin”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3" descr="lockdown-wordpress-adm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844824"/>
            <a:ext cx="6699228" cy="3312368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200" dirty="0" smtClean="0"/>
              <a:t>แนวทางการบริหารจัดการเว็บไซต์ที่ทำด้วย </a:t>
            </a:r>
            <a:r>
              <a:rPr lang="en-US" sz="3200" dirty="0" err="1" smtClean="0"/>
              <a:t>Wordpress</a:t>
            </a:r>
            <a:r>
              <a:rPr lang="en-US" sz="3200" dirty="0" smtClean="0"/>
              <a:t> CMS(</a:t>
            </a:r>
            <a:r>
              <a:rPr lang="th-TH" sz="3200" dirty="0" smtClean="0"/>
              <a:t>ต่อ</a:t>
            </a:r>
            <a:r>
              <a:rPr lang="en-US" sz="3200" dirty="0" smtClean="0"/>
              <a:t>)</a:t>
            </a:r>
            <a:endParaRPr lang="th-TH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3. ติดตั้ง </a:t>
            </a:r>
            <a:r>
              <a:rPr lang="en-US" sz="2800" b="1" dirty="0" err="1" smtClean="0">
                <a:latin typeface="Angsana New" pitchFamily="18" charset="-34"/>
                <a:cs typeface="Angsana New" pitchFamily="18" charset="-34"/>
              </a:rPr>
              <a:t>Plugin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 – “Google </a:t>
            </a:r>
            <a:r>
              <a:rPr lang="en-US" sz="2800" b="1" dirty="0" err="1" smtClean="0">
                <a:latin typeface="Angsana New" pitchFamily="18" charset="-34"/>
                <a:cs typeface="Angsana New" pitchFamily="18" charset="-34"/>
              </a:rPr>
              <a:t>Captcha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“</a:t>
            </a:r>
          </a:p>
          <a:p>
            <a:pPr>
              <a:buNone/>
            </a:pP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เจ้าปลั๊กอินนี้ ชื่อเต็มคือ 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Google </a:t>
            </a:r>
            <a:r>
              <a:rPr lang="en-US" sz="2000" dirty="0" err="1" smtClean="0">
                <a:latin typeface="Angsana New" pitchFamily="18" charset="-34"/>
                <a:cs typeface="Angsana New" pitchFamily="18" charset="-34"/>
              </a:rPr>
              <a:t>Captcha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sz="2000" dirty="0" err="1" smtClean="0">
                <a:latin typeface="Angsana New" pitchFamily="18" charset="-34"/>
                <a:cs typeface="Angsana New" pitchFamily="18" charset="-34"/>
              </a:rPr>
              <a:t>reCAPTCHA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) by </a:t>
            </a:r>
            <a:r>
              <a:rPr lang="en-US" sz="2000" dirty="0" err="1" smtClean="0">
                <a:latin typeface="Angsana New" pitchFamily="18" charset="-34"/>
                <a:cs typeface="Angsana New" pitchFamily="18" charset="-34"/>
              </a:rPr>
              <a:t>BestWebSoft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  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ถือว่าเป็นตัวที่ช่วยเราได้มากยิ่งขึ้นไปอีกระดับหนึ่ง โดยสามารถ 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Login form , Registration form , Reset password form , Comments form 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Contact Form</a:t>
            </a:r>
          </a:p>
          <a:p>
            <a:pPr>
              <a:buNone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3" descr="sangkrit.net_google-recaptcha-for-wordpress-login-registration-comment-and-contact-form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564904"/>
            <a:ext cx="3384376" cy="374775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200" dirty="0" smtClean="0"/>
              <a:t>แนวทางการบริหารจัดการเว็บไซต์ที่ทำด้วย </a:t>
            </a:r>
            <a:r>
              <a:rPr lang="en-US" sz="3200" dirty="0" err="1" smtClean="0"/>
              <a:t>Wordpress</a:t>
            </a:r>
            <a:r>
              <a:rPr lang="en-US" sz="3200" dirty="0" smtClean="0"/>
              <a:t> CMS(</a:t>
            </a:r>
            <a:r>
              <a:rPr lang="th-TH" sz="3200" dirty="0" smtClean="0"/>
              <a:t>ต่อ</a:t>
            </a:r>
            <a:r>
              <a:rPr lang="en-US" sz="3200" dirty="0" smtClean="0"/>
              <a:t>)</a:t>
            </a:r>
            <a:endParaRPr lang="th-TH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4. ติดตั้ง 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Plugin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– “Jetpack“</a:t>
            </a:r>
          </a:p>
          <a:p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3" descr="wordpress-jetpack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988840"/>
            <a:ext cx="2600688" cy="1895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5" y="4581128"/>
            <a:ext cx="7920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ngsana New" pitchFamily="18" charset="-34"/>
              </a:rPr>
              <a:t>Jetpack by WordPress.com</a:t>
            </a:r>
            <a:r>
              <a:rPr lang="en-US" sz="2000" dirty="0" smtClean="0">
                <a:latin typeface="Angsana New" pitchFamily="18" charset="-34"/>
              </a:rPr>
              <a:t> </a:t>
            </a:r>
            <a:r>
              <a:rPr lang="th-TH" sz="2000" dirty="0" smtClean="0">
                <a:latin typeface="Angsana New" pitchFamily="18" charset="-34"/>
              </a:rPr>
              <a:t>ถือปลั๊กอินยอดฮิตอีกตัวที่ความสามารถครอบจักรวาล ซึ่งแน่นอนว่า ในส่วนของ </a:t>
            </a:r>
            <a:r>
              <a:rPr lang="en-US" sz="2000" dirty="0" smtClean="0">
                <a:latin typeface="Angsana New" pitchFamily="18" charset="-34"/>
              </a:rPr>
              <a:t>Security </a:t>
            </a:r>
            <a:r>
              <a:rPr lang="th-TH" sz="2000" dirty="0" smtClean="0">
                <a:latin typeface="Angsana New" pitchFamily="18" charset="-34"/>
              </a:rPr>
              <a:t>นี้ </a:t>
            </a:r>
            <a:r>
              <a:rPr lang="en-US" sz="2000" dirty="0" smtClean="0">
                <a:latin typeface="Angsana New" pitchFamily="18" charset="-34"/>
              </a:rPr>
              <a:t>Jetpack </a:t>
            </a:r>
            <a:r>
              <a:rPr lang="th-TH" sz="2000" dirty="0" smtClean="0">
                <a:latin typeface="Angsana New" pitchFamily="18" charset="-34"/>
              </a:rPr>
              <a:t>ก็จะมีให้เราตั้งค่า </a:t>
            </a:r>
            <a:r>
              <a:rPr lang="en-US" sz="2000" dirty="0" smtClean="0">
                <a:latin typeface="Angsana New" pitchFamily="18" charset="-34"/>
              </a:rPr>
              <a:t>Prevent brute force attacks </a:t>
            </a:r>
            <a:r>
              <a:rPr lang="th-TH" sz="2000" dirty="0" smtClean="0">
                <a:latin typeface="Angsana New" pitchFamily="18" charset="-34"/>
              </a:rPr>
              <a:t>ด้วยเช่นกัน โดยเราจำเป็นต้องไปกด </a:t>
            </a:r>
            <a:r>
              <a:rPr lang="en-US" sz="2000" dirty="0" smtClean="0">
                <a:latin typeface="Angsana New" pitchFamily="18" charset="-34"/>
              </a:rPr>
              <a:t>ACTIVE </a:t>
            </a:r>
            <a:r>
              <a:rPr lang="th-TH" sz="2000" dirty="0" smtClean="0">
                <a:latin typeface="Angsana New" pitchFamily="18" charset="-34"/>
              </a:rPr>
              <a:t>ในส่วนของ </a:t>
            </a:r>
            <a:r>
              <a:rPr lang="en-US" sz="2000" dirty="0" smtClean="0">
                <a:latin typeface="Angsana New" pitchFamily="18" charset="-34"/>
              </a:rPr>
              <a:t>Protect </a:t>
            </a:r>
            <a:r>
              <a:rPr lang="th-TH" sz="2000" dirty="0" smtClean="0">
                <a:latin typeface="Angsana New" pitchFamily="18" charset="-34"/>
              </a:rPr>
              <a:t>เท่านั้นเอง</a:t>
            </a:r>
            <a:endParaRPr lang="th-TH" sz="2000" dirty="0">
              <a:latin typeface="Angsana New" pitchFamily="18" charset="-34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แนะนำวิทยากร</a:t>
            </a:r>
            <a:r>
              <a:rPr lang="en-US" dirty="0" smtClean="0"/>
              <a:t>(</a:t>
            </a:r>
            <a:r>
              <a:rPr lang="th-TH" dirty="0" smtClean="0"/>
              <a:t>ต่อ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3960440" cy="4968552"/>
          </a:xfrm>
        </p:spPr>
        <p:txBody>
          <a:bodyPr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h-TH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- ระบบงานออนไลน์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(e-Job)</a:t>
            </a:r>
            <a:endParaRPr lang="th-TH" sz="1200" dirty="0" smtClean="0">
              <a:solidFill>
                <a:schemeClr val="tx1"/>
              </a:solidFill>
              <a:latin typeface="Arial" pitchFamily="34" charset="0"/>
              <a:cs typeface="Angsana New" pitchFamily="18" charset="-3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h-TH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- ระบบวารสารอิเล็กทรอนิกส์(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e-journal)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- </a:t>
            </a:r>
            <a:r>
              <a:rPr lang="th-TH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ระบบสไลด์ออนไลน์(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slideplayer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- </a:t>
            </a:r>
            <a:r>
              <a:rPr lang="th-TH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ระบบ</a:t>
            </a:r>
            <a:r>
              <a:rPr lang="th-TH" sz="1200" dirty="0" err="1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มีเดีย</a:t>
            </a:r>
            <a:r>
              <a:rPr lang="th-TH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ออนไลน์(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Media Library)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- </a:t>
            </a:r>
            <a:r>
              <a:rPr lang="th-TH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ระบบคำร้องยื่นวีซ่าออนไลน์ (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e-Visa)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- </a:t>
            </a:r>
            <a:r>
              <a:rPr lang="th-TH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ระบบยืมคืนอุปกรณ์ไอที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h-TH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- ระบบถ่ายทอดสด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sterming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- </a:t>
            </a:r>
            <a:r>
              <a:rPr lang="th-TH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ระบบ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e-Commerce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- </a:t>
            </a:r>
            <a:r>
              <a:rPr lang="th-TH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ระบบคลังเอกสารออนไลน์</a:t>
            </a:r>
            <a:endParaRPr lang="en-US" sz="1200" dirty="0" smtClean="0">
              <a:solidFill>
                <a:schemeClr val="tx1"/>
              </a:solidFill>
              <a:latin typeface="Arial" pitchFamily="34" charset="0"/>
              <a:cs typeface="Angsana New" pitchFamily="18" charset="-3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- </a:t>
            </a:r>
            <a:r>
              <a:rPr lang="th-TH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ระบบโรงพัก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h-TH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- ระบบการจองห้องประชุมออนไลน์(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e-meeting)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- </a:t>
            </a:r>
            <a:r>
              <a:rPr lang="th-TH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ระบบทะเบียนนิสิต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h-TH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- ระบบวิทยานิพนธ์ออนไลน์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e-Research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- </a:t>
            </a:r>
            <a:r>
              <a:rPr lang="th-TH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โปรแกรม </a:t>
            </a:r>
            <a:r>
              <a:rPr lang="th-TH" sz="1200" dirty="0" err="1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มคอ</a:t>
            </a:r>
            <a:r>
              <a:rPr lang="th-TH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 ออนไลน์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www.mahachulafc.mcu.ac.th(</a:t>
            </a:r>
            <a:r>
              <a:rPr lang="th-TH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สโมสร มหาจุฬาฯ</a:t>
            </a:r>
            <a:r>
              <a:rPr lang="th-TH" sz="1200" dirty="0" err="1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เอฟ</a:t>
            </a:r>
            <a:r>
              <a:rPr lang="th-TH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ชี)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www.mcu.ac.th (</a:t>
            </a:r>
            <a:r>
              <a:rPr lang="th-TH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เว็บไซต์หลักมหาวิทยาลัยมหาจุฬาลง</a:t>
            </a:r>
            <a:r>
              <a:rPr lang="th-TH" sz="1200" dirty="0" err="1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กรณ</a:t>
            </a:r>
            <a:r>
              <a:rPr lang="th-TH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ราชวิทยาลัย)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www2.mcu.ac.th(</a:t>
            </a:r>
            <a:r>
              <a:rPr lang="th-TH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เว็บไซต์ใหม่มหาวิทยาลัยมหาจุฬาลง</a:t>
            </a:r>
            <a:r>
              <a:rPr lang="th-TH" sz="1200" dirty="0" err="1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กรณ</a:t>
            </a:r>
            <a:r>
              <a:rPr lang="th-TH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ราชวิทยาลัย)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www.training.mcu.ac.th (</a:t>
            </a:r>
            <a:r>
              <a:rPr lang="th-TH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ศูนย์ฝึกอบรมคอมพิวเตอร์ </a:t>
            </a:r>
            <a:r>
              <a:rPr lang="th-TH" sz="1200" dirty="0" err="1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เทค</a:t>
            </a:r>
            <a:r>
              <a:rPr lang="th-TH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โนฯ </a:t>
            </a:r>
            <a:r>
              <a:rPr lang="th-TH" sz="1200" dirty="0" err="1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มจร</a:t>
            </a:r>
            <a:r>
              <a:rPr lang="th-TH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www.soc.mcu.ac.th (</a:t>
            </a:r>
            <a:r>
              <a:rPr lang="th-TH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เว็บไซต์คณะสังคมศาสตร์  </a:t>
            </a:r>
            <a:r>
              <a:rPr lang="th-TH" sz="1200" dirty="0" err="1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มจร</a:t>
            </a:r>
            <a:r>
              <a:rPr lang="th-TH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www.edmcu.net (</a:t>
            </a:r>
            <a:r>
              <a:rPr lang="th-TH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เว็บไซต์ ปริญญาเอก ครุศาสตร์ </a:t>
            </a:r>
            <a:r>
              <a:rPr lang="th-TH" sz="1200" dirty="0" err="1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มจร</a:t>
            </a:r>
            <a:r>
              <a:rPr lang="th-TH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 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www.elearning-edmcu.com (</a:t>
            </a:r>
            <a:r>
              <a:rPr lang="th-TH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เว็บไซต์อี</a:t>
            </a:r>
            <a:r>
              <a:rPr lang="th-TH" sz="1200" dirty="0" err="1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เลิร์นนิ่ง</a:t>
            </a:r>
            <a:r>
              <a:rPr lang="th-TH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 ปริญญาเอก ครุศาสตร์ 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www.elearning.mcu.ac.th (</a:t>
            </a:r>
            <a:r>
              <a:rPr lang="th-TH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เว็บไซต์อี</a:t>
            </a:r>
            <a:r>
              <a:rPr lang="th-TH" sz="1200" dirty="0" err="1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เลิร์นนิ่ง</a:t>
            </a:r>
            <a:r>
              <a:rPr lang="th-TH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 มหาวิทยาลัย)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www2.it.mcu.ac.th (</a:t>
            </a:r>
            <a:r>
              <a:rPr lang="th-TH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เว็บไซต์ ส่วนเทคโนโลยีสารสนเทศ  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www.watnairong.net (</a:t>
            </a:r>
            <a:r>
              <a:rPr lang="th-TH" sz="1200" dirty="0" smtClean="0">
                <a:solidFill>
                  <a:schemeClr val="tx1"/>
                </a:solidFill>
                <a:latin typeface="Arial" pitchFamily="34" charset="0"/>
                <a:cs typeface="Angsana New" pitchFamily="18" charset="-34"/>
              </a:rPr>
              <a:t>สถานีวิทยุวัดนายโรง)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99992" y="1268760"/>
            <a:ext cx="3960440" cy="4968552"/>
          </a:xfrm>
          <a:prstGeom prst="roundRect">
            <a:avLst>
              <a:gd name="adj" fmla="val 2622"/>
            </a:avLst>
          </a:prstGeom>
          <a:solidFill>
            <a:srgbClr val="FFFFFF"/>
          </a:solidFill>
          <a:ln w="38100" cap="flat" cmpd="sng" algn="ctr">
            <a:solidFill>
              <a:schemeClr val="lt1"/>
            </a:solidFill>
            <a:prstDash val="solid"/>
          </a:ln>
          <a:effectLst>
            <a:outerShdw blurRad="57150" dist="38100" dir="5400000" algn="ctr" rotWithShape="0">
              <a:schemeClr val="accent4">
                <a:shade val="9000"/>
                <a:alpha val="48000"/>
                <a:satMod val="105000"/>
              </a:schemeClr>
            </a:outerShdw>
          </a:effectLst>
        </p:spPr>
        <p:txBody>
          <a:bodyPr vert="horz">
            <a:normAutofit/>
          </a:bodyPr>
          <a:lstStyle/>
          <a:p>
            <a:r>
              <a:rPr lang="en-US" sz="1100" dirty="0" smtClean="0"/>
              <a:t>www.watliab.com (</a:t>
            </a:r>
            <a:r>
              <a:rPr lang="th-TH" sz="1100" dirty="0" smtClean="0"/>
              <a:t>วัดราชบูรณวรวิหาร)</a:t>
            </a:r>
          </a:p>
          <a:p>
            <a:r>
              <a:rPr lang="en-US" sz="1100" dirty="0" smtClean="0"/>
              <a:t>www.tv.mcu.ac.th (</a:t>
            </a:r>
            <a:r>
              <a:rPr lang="th-TH" sz="1100" dirty="0" smtClean="0"/>
              <a:t>เว็บไซต์ </a:t>
            </a:r>
            <a:r>
              <a:rPr lang="en-US" sz="1100" dirty="0" smtClean="0"/>
              <a:t>TV</a:t>
            </a:r>
            <a:r>
              <a:rPr lang="th-TH" sz="1100" dirty="0" smtClean="0"/>
              <a:t>ออนไลน์ </a:t>
            </a:r>
            <a:r>
              <a:rPr lang="en-US" sz="1100" dirty="0" smtClean="0"/>
              <a:t>MCU)</a:t>
            </a:r>
          </a:p>
          <a:p>
            <a:r>
              <a:rPr lang="en-US" sz="1100" dirty="0" smtClean="0"/>
              <a:t>www.mcu.ac.th/livebroadcast/index.html (Flash Steaming)</a:t>
            </a:r>
          </a:p>
          <a:p>
            <a:r>
              <a:rPr lang="en-US" sz="1100" dirty="0" smtClean="0"/>
              <a:t>www.mcu.ac.th/mculive2013/ (</a:t>
            </a:r>
            <a:r>
              <a:rPr lang="th-TH" sz="1100" dirty="0" smtClean="0"/>
              <a:t>ระบบถ่ายทอดสด </a:t>
            </a:r>
            <a:r>
              <a:rPr lang="en-US" sz="1100" dirty="0" smtClean="0"/>
              <a:t>Steaming)</a:t>
            </a:r>
          </a:p>
          <a:p>
            <a:r>
              <a:rPr lang="en-US" sz="1100" dirty="0" smtClean="0"/>
              <a:t>www.esv.mcu.ac.th (</a:t>
            </a:r>
            <a:r>
              <a:rPr lang="th-TH" sz="1100" dirty="0" smtClean="0"/>
              <a:t>ศูนย์ฝึกประสบการณ์วิชาชีพครู </a:t>
            </a:r>
            <a:r>
              <a:rPr lang="th-TH" sz="1100" dirty="0" err="1" smtClean="0"/>
              <a:t>มจร</a:t>
            </a:r>
            <a:r>
              <a:rPr lang="th-TH" sz="1100" dirty="0" smtClean="0"/>
              <a:t>)</a:t>
            </a:r>
          </a:p>
          <a:p>
            <a:r>
              <a:rPr lang="en-US" sz="1100" dirty="0" smtClean="0"/>
              <a:t>www.mcutube.mcu.ac.th (</a:t>
            </a:r>
            <a:r>
              <a:rPr lang="th-TH" sz="1100" dirty="0" smtClean="0"/>
              <a:t>เว็บวิดีโอ </a:t>
            </a:r>
            <a:r>
              <a:rPr lang="th-TH" sz="1100" dirty="0" err="1" smtClean="0"/>
              <a:t>ออน</a:t>
            </a:r>
            <a:r>
              <a:rPr lang="th-TH" sz="1100" dirty="0" smtClean="0"/>
              <a:t>ดี</a:t>
            </a:r>
            <a:r>
              <a:rPr lang="th-TH" sz="1100" dirty="0" err="1" smtClean="0"/>
              <a:t>มานด์</a:t>
            </a:r>
            <a:r>
              <a:rPr lang="th-TH" sz="1100" dirty="0" smtClean="0"/>
              <a:t>)</a:t>
            </a:r>
          </a:p>
          <a:p>
            <a:r>
              <a:rPr lang="en-US" sz="1100" dirty="0" smtClean="0"/>
              <a:t>www.media.mcu.ac.th (</a:t>
            </a:r>
            <a:r>
              <a:rPr lang="th-TH" sz="1100" dirty="0" smtClean="0"/>
              <a:t>เว็บใช้งานไฟล์ร่วมกัน)</a:t>
            </a:r>
          </a:p>
          <a:p>
            <a:r>
              <a:rPr lang="en-US" sz="1100" dirty="0" smtClean="0"/>
              <a:t>www.noc.mcu.ac.th (</a:t>
            </a:r>
            <a:r>
              <a:rPr lang="th-TH" sz="1100" dirty="0" smtClean="0"/>
              <a:t>เว็บส่วนพัฒนาระบบคอมพิวเตอร์ </a:t>
            </a:r>
            <a:r>
              <a:rPr lang="th-TH" sz="1100" dirty="0" err="1" smtClean="0"/>
              <a:t>มจร</a:t>
            </a:r>
            <a:r>
              <a:rPr lang="th-TH" sz="1100" dirty="0" smtClean="0"/>
              <a:t>)</a:t>
            </a:r>
          </a:p>
          <a:p>
            <a:r>
              <a:rPr lang="en-US" sz="1100" dirty="0" smtClean="0"/>
              <a:t>mculive.mcu.ac.th/</a:t>
            </a:r>
            <a:r>
              <a:rPr lang="en-US" sz="1100" dirty="0" err="1" smtClean="0"/>
              <a:t>mculive</a:t>
            </a:r>
            <a:r>
              <a:rPr lang="en-US" sz="1100" dirty="0" smtClean="0"/>
              <a:t> (</a:t>
            </a:r>
            <a:r>
              <a:rPr lang="th-TH" sz="1100" dirty="0" smtClean="0"/>
              <a:t>ระบบถ่ายทอดสด)</a:t>
            </a:r>
          </a:p>
          <a:p>
            <a:r>
              <a:rPr lang="en-US" sz="1100" dirty="0" smtClean="0"/>
              <a:t>www.tele.mcu.ac.th (</a:t>
            </a:r>
            <a:r>
              <a:rPr lang="th-TH" sz="1100" dirty="0" smtClean="0"/>
              <a:t>เว็บเรียนทางไกล)</a:t>
            </a:r>
          </a:p>
          <a:p>
            <a:r>
              <a:rPr lang="en-US" sz="1100" dirty="0" smtClean="0"/>
              <a:t>www.nvitwork.com </a:t>
            </a:r>
            <a:r>
              <a:rPr lang="th-TH" sz="1100" dirty="0" smtClean="0"/>
              <a:t>บริการจัดทำเว็บไซต์ ติดตั้งระบบ</a:t>
            </a:r>
            <a:r>
              <a:rPr lang="en-US" sz="1100" dirty="0" smtClean="0"/>
              <a:t>network </a:t>
            </a:r>
            <a:r>
              <a:rPr lang="th-TH" sz="1100" dirty="0" smtClean="0"/>
              <a:t>ร้าน </a:t>
            </a:r>
            <a:r>
              <a:rPr lang="en-US" sz="1100" dirty="0" err="1" smtClean="0"/>
              <a:t>Internetcafe</a:t>
            </a:r>
            <a:r>
              <a:rPr lang="en-US" sz="1100" dirty="0" smtClean="0"/>
              <a:t> </a:t>
            </a:r>
            <a:r>
              <a:rPr lang="th-TH" sz="1100" dirty="0" smtClean="0"/>
              <a:t>ครบวงจร และ จัดอบรมเกี่ยวกับคอมพิวเตอร์</a:t>
            </a:r>
          </a:p>
          <a:p>
            <a:r>
              <a:rPr lang="en-US" sz="1100" dirty="0" smtClean="0"/>
              <a:t>www.soc.socmcu.net </a:t>
            </a:r>
            <a:r>
              <a:rPr lang="th-TH" sz="1100" dirty="0" smtClean="0"/>
              <a:t>เว็บคณะสังคม สาขาจิตวิทยา</a:t>
            </a:r>
          </a:p>
          <a:p>
            <a:r>
              <a:rPr lang="en-US" sz="1100" dirty="0" smtClean="0"/>
              <a:t>www.studentaf.mcu.ac.th</a:t>
            </a:r>
            <a:r>
              <a:rPr lang="th-TH" sz="1100" dirty="0" smtClean="0"/>
              <a:t>เว็บกองกิจการนิสิต</a:t>
            </a:r>
          </a:p>
          <a:p>
            <a:r>
              <a:rPr lang="en-US" sz="1100" dirty="0" smtClean="0"/>
              <a:t>www.iteam2600.net </a:t>
            </a:r>
            <a:r>
              <a:rPr lang="th-TH" sz="1100" dirty="0" smtClean="0"/>
              <a:t>เว็บบริการฝึกอบรมคอมพิวเตอร์</a:t>
            </a:r>
          </a:p>
          <a:p>
            <a:r>
              <a:rPr lang="en-US" sz="1100" dirty="0" smtClean="0"/>
              <a:t>www.bps.mcu.ac.th</a:t>
            </a:r>
            <a:r>
              <a:rPr lang="th-TH" sz="1100" dirty="0" smtClean="0"/>
              <a:t>เว็บไซต์สำนักส่งเสริมพุทธศาสนาและบริการสังคม</a:t>
            </a:r>
          </a:p>
          <a:p>
            <a:r>
              <a:rPr lang="en-US" sz="1100" dirty="0" smtClean="0"/>
              <a:t>www.metropolicewives.com (</a:t>
            </a:r>
            <a:r>
              <a:rPr lang="th-TH" sz="1100" dirty="0" smtClean="0"/>
              <a:t>เว็บไซต์สมาคมแม่บ้านตำรวจ</a:t>
            </a:r>
            <a:r>
              <a:rPr lang="th-TH" sz="1100" dirty="0" err="1" smtClean="0"/>
              <a:t>นครบาล</a:t>
            </a:r>
            <a:r>
              <a:rPr lang="th-TH" sz="1100" dirty="0" smtClean="0"/>
              <a:t>)</a:t>
            </a:r>
          </a:p>
          <a:p>
            <a:r>
              <a:rPr lang="en-US" sz="1100" dirty="0" smtClean="0"/>
              <a:t>www.tskywater.com(</a:t>
            </a:r>
            <a:r>
              <a:rPr lang="th-TH" sz="1100" dirty="0" err="1" smtClean="0"/>
              <a:t>บริษัทนํ้า</a:t>
            </a:r>
            <a:r>
              <a:rPr lang="th-TH" sz="1100" dirty="0" smtClean="0"/>
              <a:t>ดื่ม ที</a:t>
            </a:r>
            <a:r>
              <a:rPr lang="th-TH" sz="1100" dirty="0" err="1" smtClean="0"/>
              <a:t>สกาย</a:t>
            </a:r>
            <a:r>
              <a:rPr lang="th-TH" sz="1100" dirty="0" smtClean="0"/>
              <a:t>)</a:t>
            </a:r>
          </a:p>
          <a:p>
            <a:r>
              <a:rPr lang="en-US" sz="1100" dirty="0" smtClean="0"/>
              <a:t>www.nslheater.net(</a:t>
            </a:r>
            <a:r>
              <a:rPr lang="th-TH" sz="1100" dirty="0" smtClean="0"/>
              <a:t>ห้างหุ้นส่วน เอ็น.</a:t>
            </a:r>
            <a:r>
              <a:rPr lang="th-TH" sz="1100" dirty="0" err="1" smtClean="0"/>
              <a:t>เอส.แอล.</a:t>
            </a:r>
            <a:r>
              <a:rPr lang="th-TH" sz="1100" dirty="0" smtClean="0"/>
              <a:t>อินเตอร์เทรด)</a:t>
            </a:r>
          </a:p>
          <a:p>
            <a:r>
              <a:rPr lang="en-US" sz="1100" dirty="0" smtClean="0"/>
              <a:t>www.namtiptour.com (</a:t>
            </a:r>
            <a:r>
              <a:rPr lang="th-TH" sz="1100" dirty="0" smtClean="0"/>
              <a:t>บริษัทการท่องเที่ยว)</a:t>
            </a:r>
          </a:p>
          <a:p>
            <a:r>
              <a:rPr lang="en-US" sz="1100" dirty="0" smtClean="0"/>
              <a:t>www.intranet.mcu.ac.th(</a:t>
            </a:r>
            <a:r>
              <a:rPr lang="th-TH" sz="1100" dirty="0" smtClean="0"/>
              <a:t>เว็บอินทราเน็ต)</a:t>
            </a:r>
          </a:p>
          <a:p>
            <a:r>
              <a:rPr lang="en-US" sz="1100" dirty="0" smtClean="0"/>
              <a:t>www.kb2.mcu.ac.th(</a:t>
            </a:r>
            <a:r>
              <a:rPr lang="th-TH" sz="1100" dirty="0" err="1" smtClean="0"/>
              <a:t>มจร</a:t>
            </a:r>
            <a:r>
              <a:rPr lang="th-TH" sz="1100" dirty="0" smtClean="0"/>
              <a:t> กาญจนบุรี)</a:t>
            </a:r>
          </a:p>
          <a:p>
            <a:r>
              <a:rPr lang="en-US" sz="1100" dirty="0" smtClean="0"/>
              <a:t>www.audit.mcu.ac.th(</a:t>
            </a:r>
            <a:r>
              <a:rPr lang="th-TH" sz="1100" dirty="0" smtClean="0"/>
              <a:t>สำนักงานตรวจสอบภายใน)</a:t>
            </a:r>
          </a:p>
          <a:p>
            <a:r>
              <a:rPr lang="en-US" sz="1100" dirty="0" smtClean="0"/>
              <a:t>www.rm.mcu.ac.th(</a:t>
            </a:r>
            <a:r>
              <a:rPr lang="th-TH" sz="1100" dirty="0" smtClean="0"/>
              <a:t>การบริหารความเสี่ยง)</a:t>
            </a:r>
          </a:p>
          <a:p>
            <a:r>
              <a:rPr lang="en-US" sz="1100" dirty="0" smtClean="0"/>
              <a:t>www2.km.it.mcu.ac.th(</a:t>
            </a:r>
            <a:r>
              <a:rPr lang="th-TH" sz="1100" dirty="0" smtClean="0"/>
              <a:t>การจัดการความรู้ส่วนเทคโนโลยีสารสนเทศ)</a:t>
            </a:r>
          </a:p>
          <a:p>
            <a:r>
              <a:rPr lang="en-US" sz="1100" dirty="0" smtClean="0"/>
              <a:t>www.visa.mcu.ac.th(</a:t>
            </a:r>
            <a:r>
              <a:rPr lang="th-TH" sz="1100" dirty="0" smtClean="0"/>
              <a:t>ระบบยื่นคำร้องวีซ่าออนไลน์)</a:t>
            </a:r>
          </a:p>
          <a:p>
            <a:r>
              <a:rPr lang="en-US" sz="1100" dirty="0" smtClean="0"/>
              <a:t>www.admission.mcu.ac.th(</a:t>
            </a:r>
            <a:r>
              <a:rPr lang="th-TH" sz="1100" dirty="0" smtClean="0"/>
              <a:t>ระบบรับสมัครนักศึกษา)</a:t>
            </a:r>
          </a:p>
          <a:p>
            <a:endParaRPr lang="th-TH" sz="700" dirty="0" smtClean="0"/>
          </a:p>
          <a:p>
            <a:endParaRPr lang="th-TH" sz="700" dirty="0" smtClean="0"/>
          </a:p>
          <a:p>
            <a:endParaRPr lang="th-TH" sz="700" dirty="0"/>
          </a:p>
        </p:txBody>
      </p:sp>
      <p:sp>
        <p:nvSpPr>
          <p:cNvPr id="7" name="TextBox 6"/>
          <p:cNvSpPr txBox="1"/>
          <p:nvPr/>
        </p:nvSpPr>
        <p:spPr>
          <a:xfrm>
            <a:off x="2267744" y="764704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</a:rPr>
              <a:t>ผลงานด้านการพัฒนาระบบเว็บไซต์พอสังเขป</a:t>
            </a:r>
            <a:endParaRPr lang="th-TH" dirty="0" smtClean="0"/>
          </a:p>
          <a:p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200" dirty="0" smtClean="0"/>
              <a:t>แนวทางการบริหารจัดการเว็บไซต์ที่ทำด้วย </a:t>
            </a:r>
            <a:r>
              <a:rPr lang="en-US" sz="3200" dirty="0" err="1" smtClean="0"/>
              <a:t>Wordpress</a:t>
            </a:r>
            <a:r>
              <a:rPr lang="en-US" sz="3200" dirty="0" smtClean="0"/>
              <a:t> CMS(</a:t>
            </a:r>
            <a:r>
              <a:rPr lang="th-TH" sz="3200" dirty="0" smtClean="0"/>
              <a:t>ต่อ</a:t>
            </a:r>
            <a:r>
              <a:rPr lang="en-US" sz="3200" dirty="0" smtClean="0"/>
              <a:t>)</a:t>
            </a:r>
            <a:endParaRPr lang="th-TH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5. ติดตั้ง 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Plugin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– “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Wordfence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Security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4581128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ngsana New" pitchFamily="18" charset="-34"/>
              </a:rPr>
              <a:t>Wordfence</a:t>
            </a:r>
            <a:r>
              <a:rPr lang="en-US" sz="2000" dirty="0" smtClean="0">
                <a:latin typeface="Angsana New" pitchFamily="18" charset="-34"/>
              </a:rPr>
              <a:t> </a:t>
            </a:r>
            <a:r>
              <a:rPr lang="th-TH" sz="2000" dirty="0" smtClean="0">
                <a:latin typeface="Angsana New" pitchFamily="18" charset="-34"/>
              </a:rPr>
              <a:t>เป็นปลั๊กอินฟรี ที่ช่วยดูแลด้าน</a:t>
            </a:r>
            <a:r>
              <a:rPr lang="th-TH" sz="2000" dirty="0" err="1" smtClean="0">
                <a:latin typeface="Angsana New" pitchFamily="18" charset="-34"/>
              </a:rPr>
              <a:t>ความป</a:t>
            </a:r>
            <a:r>
              <a:rPr lang="th-TH" sz="2000" dirty="0" smtClean="0">
                <a:latin typeface="Angsana New" pitchFamily="18" charset="-34"/>
              </a:rPr>
              <a:t>ลอยภัยให้กับ </a:t>
            </a:r>
            <a:r>
              <a:rPr lang="en-US" sz="2000" dirty="0" err="1" smtClean="0">
                <a:latin typeface="Angsana New" pitchFamily="18" charset="-34"/>
              </a:rPr>
              <a:t>WordPress</a:t>
            </a:r>
            <a:r>
              <a:rPr lang="en-US" sz="2000" dirty="0" smtClean="0">
                <a:latin typeface="Angsana New" pitchFamily="18" charset="-34"/>
              </a:rPr>
              <a:t> </a:t>
            </a:r>
            <a:r>
              <a:rPr lang="th-TH" sz="2000" dirty="0" smtClean="0">
                <a:latin typeface="Angsana New" pitchFamily="18" charset="-34"/>
              </a:rPr>
              <a:t>มีลูกเล่นเยอะ และถือว่าใช้งานได้ดีเยี่ยมทีเดียว (</a:t>
            </a:r>
            <a:r>
              <a:rPr lang="th-TH" sz="2000" b="1" dirty="0" smtClean="0">
                <a:latin typeface="Angsana New" pitchFamily="18" charset="-34"/>
              </a:rPr>
              <a:t>แม้ว่า </a:t>
            </a:r>
            <a:r>
              <a:rPr lang="en-US" sz="2000" b="1" dirty="0" err="1" smtClean="0">
                <a:latin typeface="Angsana New" pitchFamily="18" charset="-34"/>
              </a:rPr>
              <a:t>Wordfence</a:t>
            </a:r>
            <a:r>
              <a:rPr lang="en-US" sz="2000" b="1" dirty="0" smtClean="0">
                <a:latin typeface="Angsana New" pitchFamily="18" charset="-34"/>
              </a:rPr>
              <a:t> </a:t>
            </a:r>
            <a:r>
              <a:rPr lang="th-TH" sz="2000" b="1" dirty="0" smtClean="0">
                <a:latin typeface="Angsana New" pitchFamily="18" charset="-34"/>
              </a:rPr>
              <a:t>มันอาจจะกินทรัพยากรมากไปหน่อยก็ตามที</a:t>
            </a:r>
            <a:r>
              <a:rPr lang="th-TH" sz="2000" dirty="0" smtClean="0">
                <a:latin typeface="Angsana New" pitchFamily="18" charset="-34"/>
              </a:rPr>
              <a:t>) แถมยังมีระบบแจ้งเตือนการล็อกอิน ส่งให้เราทางอีเมล์อีก</a:t>
            </a:r>
            <a:endParaRPr lang="th-TH" sz="2000" dirty="0">
              <a:latin typeface="Angsana New" pitchFamily="18" charset="-34"/>
            </a:endParaRPr>
          </a:p>
        </p:txBody>
      </p:sp>
      <p:pic>
        <p:nvPicPr>
          <p:cNvPr id="5" name="Picture 4" descr="u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844824"/>
            <a:ext cx="7363853" cy="2391109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แนวทางการบริหารจัดการเว็บไซต์ที่ทำด้วย </a:t>
            </a:r>
            <a:r>
              <a:rPr lang="en-US" sz="3600" dirty="0" err="1" smtClean="0"/>
              <a:t>Joomla</a:t>
            </a:r>
            <a:r>
              <a:rPr lang="en-US" sz="3600" dirty="0" smtClean="0"/>
              <a:t> CMS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1.เว็บโดนแฮ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กจาก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ทางไหนได้บ้าง</a:t>
            </a:r>
          </a:p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2. เริ่มทำการป้องกัน</a:t>
            </a:r>
          </a:p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3. เสริมการป้องกัน </a:t>
            </a:r>
            <a:r>
              <a:rPr lang="en-US" sz="2800" dirty="0" err="1" smtClean="0">
                <a:latin typeface="Angsana New" pitchFamily="18" charset="-34"/>
                <a:cs typeface="Angsana New" pitchFamily="18" charset="-34"/>
              </a:rPr>
              <a:t>Joomla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ให้ปลอดภัยมากขึ้น</a:t>
            </a:r>
          </a:p>
          <a:p>
            <a:pPr lvl="1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3.1 เปิด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SEF URL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ทำให้ 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url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joomla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เป็น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search engine friendly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เพื่อทำ ให้ปลอดภัยและดีกับ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SEO</a:t>
            </a:r>
          </a:p>
          <a:p>
            <a:pPr lvl="1"/>
            <a:r>
              <a:rPr lang="en-US" dirty="0" smtClean="0">
                <a:latin typeface="Angsana New" pitchFamily="18" charset="-34"/>
                <a:cs typeface="Angsana New" pitchFamily="18" charset="-34"/>
              </a:rPr>
              <a:t>3.2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เปลี่ยน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Meta description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Meta Keyword </a:t>
            </a:r>
          </a:p>
          <a:p>
            <a:pPr lvl="1"/>
            <a:r>
              <a:rPr lang="en-US" dirty="0" smtClean="0">
                <a:latin typeface="Angsana New" pitchFamily="18" charset="-34"/>
                <a:cs typeface="Angsana New" pitchFamily="18" charset="-34"/>
              </a:rPr>
              <a:t>3.3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ซ่อน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META Tags Generator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3" descr="m_joomla-securi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3356992"/>
            <a:ext cx="2552700" cy="28575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แนวทางการบริหารจัดการเว็บไซต์ที่ทำด้วย </a:t>
            </a:r>
            <a:r>
              <a:rPr lang="en-US" sz="3600" dirty="0" err="1" smtClean="0"/>
              <a:t>Joomla</a:t>
            </a:r>
            <a:r>
              <a:rPr lang="en-US" sz="3600" dirty="0" smtClean="0"/>
              <a:t> CMS(</a:t>
            </a:r>
            <a:r>
              <a:rPr lang="th-TH" sz="3600" dirty="0" smtClean="0"/>
              <a:t>ต่อ</a:t>
            </a:r>
            <a:r>
              <a:rPr lang="en-US" sz="3600" dirty="0" smtClean="0"/>
              <a:t>)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1.เว็บโดนแฮ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กจาก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ทางไหนได้บ้าง</a:t>
            </a:r>
          </a:p>
          <a:p>
            <a:pPr lvl="1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รหัสผ่าน ไม่ปลอดภัย = อันนี้เจอมาเยอะมากกับ รหัส 1234 หรือ 123456 ลองไป</a:t>
            </a:r>
          </a:p>
          <a:p>
            <a:pPr lvl="1"/>
            <a:r>
              <a:rPr lang="en-US" dirty="0" smtClean="0">
                <a:latin typeface="Angsana New" pitchFamily="18" charset="-34"/>
                <a:cs typeface="Angsana New" pitchFamily="18" charset="-34"/>
              </a:rPr>
              <a:t>Script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ไม่ปลอดภัย =  ส่วนใหญ่คนทำเว็บไม่ยอม อัพเดต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สคริป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ที่ใช้เป็นรุ่นล่าสุด ไม่ว่าจะเป็น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Core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หรือตัวเสริม จึงมีโดน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แฮก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ได้ง่าย</a:t>
            </a:r>
          </a:p>
          <a:p>
            <a:pPr lvl="1"/>
            <a:r>
              <a:rPr lang="en-US" dirty="0" smtClean="0">
                <a:latin typeface="Angsana New" pitchFamily="18" charset="-34"/>
                <a:cs typeface="Angsana New" pitchFamily="18" charset="-34"/>
              </a:rPr>
              <a:t>Server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ไม่ปลอดภัย = ถ้าเช่าก็ต้องให้คนที่เราเช่าดูแลให้ เลือก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Host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ที่อยู่มานานและมีคนใช้อยู่</a:t>
            </a:r>
          </a:p>
          <a:p>
            <a:pPr lvl="1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เครื่องคุณเอง ไม่ปลอดภัย = ส่วนนี้น่าจะเป็นสาเหตุใหญ่ๆ ในตอนนี้ คือเครื่องของคนทำเว็บติดโทรจัน แล้วโดนขโมยรหัสผ่านไป ลองไปอ่าน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แนวทางการบริหารจัดการเว็บไซต์ที่ทำด้วย </a:t>
            </a:r>
            <a:r>
              <a:rPr lang="en-US" sz="3600" dirty="0" err="1" smtClean="0"/>
              <a:t>Joomla</a:t>
            </a:r>
            <a:r>
              <a:rPr lang="en-US" sz="3600" dirty="0" smtClean="0"/>
              <a:t> CMS(</a:t>
            </a:r>
            <a:r>
              <a:rPr lang="th-TH" sz="3600" dirty="0" smtClean="0"/>
              <a:t>ต่อ</a:t>
            </a:r>
            <a:r>
              <a:rPr lang="en-US" sz="3600" dirty="0" smtClean="0"/>
              <a:t>)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เริ่มทำการป้องกัน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Char char="§"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รหัสผ่าน ไม่ปลอดภัย</a:t>
            </a:r>
          </a:p>
          <a:p>
            <a:pPr>
              <a:buFont typeface="Wingdings" pitchFamily="2" charset="2"/>
              <a:buChar char="§"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เครื่องคุณเอง ไม่ปลอดภัย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Script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ไม่ปลอดภัย</a:t>
            </a:r>
          </a:p>
          <a:p>
            <a:pPr lvl="1">
              <a:buFont typeface="Wingdings" pitchFamily="2" charset="2"/>
              <a:buChar char="§"/>
            </a:pPr>
            <a:r>
              <a:rPr lang="th-TH" sz="2400" dirty="0" err="1" smtClean="0">
                <a:latin typeface="Angsana New" pitchFamily="18" charset="-34"/>
                <a:cs typeface="Angsana New" pitchFamily="18" charset="-34"/>
              </a:rPr>
              <a:t>อัฟเดต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err="1" smtClean="0">
                <a:latin typeface="Angsana New" pitchFamily="18" charset="-34"/>
                <a:cs typeface="Angsana New" pitchFamily="18" charset="-34"/>
              </a:rPr>
              <a:t>เวอร์ชั่น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Joomla</a:t>
            </a:r>
            <a:endParaRPr lang="en-US" sz="2400" dirty="0" smtClean="0">
              <a:latin typeface="Angsana New" pitchFamily="18" charset="-34"/>
              <a:cs typeface="Angsana New" pitchFamily="18" charset="-34"/>
            </a:endParaRPr>
          </a:p>
          <a:p>
            <a:pPr lvl="1">
              <a:buFont typeface="Wingdings" pitchFamily="2" charset="2"/>
              <a:buChar char="§"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อัพเดตส่วนเสริม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แนวทางการบริหารจัดการเว็บไซต์ที่ทำด้วย </a:t>
            </a:r>
            <a:r>
              <a:rPr lang="en-US" sz="3600" dirty="0" err="1" smtClean="0"/>
              <a:t>Joomla</a:t>
            </a:r>
            <a:r>
              <a:rPr lang="en-US" sz="3600" dirty="0" smtClean="0"/>
              <a:t> CMS(</a:t>
            </a:r>
            <a:r>
              <a:rPr lang="th-TH" sz="3600" dirty="0" smtClean="0"/>
              <a:t>ต่อ</a:t>
            </a:r>
            <a:r>
              <a:rPr lang="en-US" sz="3600" dirty="0" smtClean="0"/>
              <a:t>)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3.1 เปิด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SEF URL 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ทำให้ </a:t>
            </a:r>
            <a:r>
              <a:rPr lang="en-US" b="1" dirty="0" err="1" smtClean="0">
                <a:latin typeface="Angsana New" pitchFamily="18" charset="-34"/>
                <a:cs typeface="Angsana New" pitchFamily="18" charset="-34"/>
              </a:rPr>
              <a:t>url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b="1" dirty="0" err="1" smtClean="0">
                <a:latin typeface="Angsana New" pitchFamily="18" charset="-34"/>
                <a:cs typeface="Angsana New" pitchFamily="18" charset="-34"/>
              </a:rPr>
              <a:t>joomla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เป็น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search engine friendly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เพื่อทำ ให้ปลอดภัยและดีกับ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SEO</a:t>
            </a:r>
          </a:p>
          <a:p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3" descr="joomla-conf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060848"/>
            <a:ext cx="1857375" cy="2428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4653136"/>
            <a:ext cx="7488832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000" dirty="0" smtClean="0">
                <a:latin typeface="Angsana New" pitchFamily="18" charset="-34"/>
              </a:rPr>
              <a:t>ปรกติ </a:t>
            </a:r>
            <a:r>
              <a:rPr lang="en-US" sz="2000" dirty="0" err="1" smtClean="0">
                <a:latin typeface="Angsana New" pitchFamily="18" charset="-34"/>
              </a:rPr>
              <a:t>url</a:t>
            </a:r>
            <a:r>
              <a:rPr lang="en-US" sz="2000" dirty="0" smtClean="0">
                <a:latin typeface="Angsana New" pitchFamily="18" charset="-34"/>
              </a:rPr>
              <a:t> </a:t>
            </a:r>
            <a:r>
              <a:rPr lang="th-TH" sz="2000" dirty="0" smtClean="0">
                <a:latin typeface="Angsana New" pitchFamily="18" charset="-34"/>
              </a:rPr>
              <a:t>ของ </a:t>
            </a:r>
            <a:r>
              <a:rPr lang="en-US" sz="2000" dirty="0" err="1" smtClean="0">
                <a:latin typeface="Angsana New" pitchFamily="18" charset="-34"/>
              </a:rPr>
              <a:t>joomla</a:t>
            </a:r>
            <a:r>
              <a:rPr lang="en-US" sz="2000" dirty="0" smtClean="0">
                <a:latin typeface="Angsana New" pitchFamily="18" charset="-34"/>
              </a:rPr>
              <a:t> </a:t>
            </a:r>
            <a:r>
              <a:rPr lang="th-TH" sz="2000" dirty="0" smtClean="0">
                <a:latin typeface="Angsana New" pitchFamily="18" charset="-34"/>
              </a:rPr>
              <a:t>จะเป็น </a:t>
            </a:r>
            <a:r>
              <a:rPr lang="en-US" sz="2000" dirty="0" err="1" smtClean="0">
                <a:latin typeface="Angsana New" pitchFamily="18" charset="-34"/>
              </a:rPr>
              <a:t>index.php?option</a:t>
            </a:r>
            <a:r>
              <a:rPr lang="en-US" sz="2000" dirty="0" smtClean="0">
                <a:latin typeface="Angsana New" pitchFamily="18" charset="-34"/>
              </a:rPr>
              <a:t>=</a:t>
            </a:r>
            <a:r>
              <a:rPr lang="en-US" sz="2000" dirty="0" err="1" smtClean="0">
                <a:latin typeface="Angsana New" pitchFamily="18" charset="-34"/>
              </a:rPr>
              <a:t>com_content&amp;view</a:t>
            </a:r>
            <a:r>
              <a:rPr lang="en-US" sz="2000" dirty="0" smtClean="0">
                <a:latin typeface="Angsana New" pitchFamily="18" charset="-34"/>
              </a:rPr>
              <a:t>=</a:t>
            </a:r>
            <a:r>
              <a:rPr lang="en-US" sz="2000" dirty="0" err="1" smtClean="0">
                <a:latin typeface="Angsana New" pitchFamily="18" charset="-34"/>
              </a:rPr>
              <a:t>article&amp;id</a:t>
            </a:r>
            <a:r>
              <a:rPr lang="en-US" sz="2000" dirty="0" smtClean="0">
                <a:latin typeface="Angsana New" pitchFamily="18" charset="-34"/>
              </a:rPr>
              <a:t>=1 </a:t>
            </a:r>
            <a:r>
              <a:rPr lang="th-TH" sz="2000" dirty="0" smtClean="0">
                <a:latin typeface="Angsana New" pitchFamily="18" charset="-34"/>
              </a:rPr>
              <a:t>แบบนี้ ?</a:t>
            </a:r>
            <a:r>
              <a:rPr lang="en-US" sz="2000" dirty="0" smtClean="0">
                <a:latin typeface="Angsana New" pitchFamily="18" charset="-34"/>
              </a:rPr>
              <a:t>Hacker </a:t>
            </a:r>
            <a:r>
              <a:rPr lang="th-TH" sz="2000" dirty="0" smtClean="0">
                <a:latin typeface="Angsana New" pitchFamily="18" charset="-34"/>
              </a:rPr>
              <a:t>สามารถ ค้นผ่าน </a:t>
            </a:r>
            <a:r>
              <a:rPr lang="en-US" sz="2000" dirty="0" err="1" smtClean="0">
                <a:latin typeface="Angsana New" pitchFamily="18" charset="-34"/>
              </a:rPr>
              <a:t>goole</a:t>
            </a:r>
            <a:r>
              <a:rPr lang="en-US" sz="2000" dirty="0" smtClean="0">
                <a:latin typeface="Angsana New" pitchFamily="18" charset="-34"/>
              </a:rPr>
              <a:t> </a:t>
            </a:r>
            <a:r>
              <a:rPr lang="th-TH" sz="2000" dirty="0" smtClean="0">
                <a:latin typeface="Angsana New" pitchFamily="18" charset="-34"/>
              </a:rPr>
              <a:t>ได้เลยว่า มี เว็บไหนบ้างที่มี  </a:t>
            </a:r>
            <a:r>
              <a:rPr lang="en-US" sz="2000" dirty="0" smtClean="0">
                <a:latin typeface="Angsana New" pitchFamily="18" charset="-34"/>
              </a:rPr>
              <a:t>URL </a:t>
            </a:r>
            <a:r>
              <a:rPr lang="th-TH" sz="2000" dirty="0" smtClean="0">
                <a:latin typeface="Angsana New" pitchFamily="18" charset="-34"/>
              </a:rPr>
              <a:t>แบบนี้ แล้วลอง </a:t>
            </a:r>
            <a:r>
              <a:rPr lang="en-US" sz="2000" dirty="0" smtClean="0">
                <a:latin typeface="Angsana New" pitchFamily="18" charset="-34"/>
              </a:rPr>
              <a:t>Hack </a:t>
            </a:r>
            <a:r>
              <a:rPr lang="th-TH" sz="2000" dirty="0" smtClean="0">
                <a:latin typeface="Angsana New" pitchFamily="18" charset="-34"/>
              </a:rPr>
              <a:t>ได้เลย</a:t>
            </a:r>
            <a:endParaRPr lang="th-TH" sz="2000" dirty="0">
              <a:latin typeface="Angsana New" pitchFamily="18" charset="-34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แนวทางการบริหารจัดการเว็บไซต์ที่ทำด้วย </a:t>
            </a:r>
            <a:r>
              <a:rPr lang="en-US" sz="3600" dirty="0" err="1" smtClean="0"/>
              <a:t>Joomla</a:t>
            </a:r>
            <a:r>
              <a:rPr lang="en-US" sz="3600" dirty="0" smtClean="0"/>
              <a:t> CMS(</a:t>
            </a:r>
            <a:r>
              <a:rPr lang="th-TH" sz="3600" dirty="0" smtClean="0"/>
              <a:t>ต่อ</a:t>
            </a:r>
            <a:r>
              <a:rPr lang="en-US" sz="3600" dirty="0" smtClean="0"/>
              <a:t>)</a:t>
            </a:r>
            <a:endParaRPr lang="th-TH" sz="3600" dirty="0"/>
          </a:p>
        </p:txBody>
      </p:sp>
      <p:pic>
        <p:nvPicPr>
          <p:cNvPr id="4" name="Content Placeholder 3" descr="joomla-sef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53494" y="2667000"/>
            <a:ext cx="4048125" cy="2019300"/>
          </a:xfrm>
        </p:spPr>
      </p:pic>
      <p:sp>
        <p:nvSpPr>
          <p:cNvPr id="5" name="TextBox 4"/>
          <p:cNvSpPr txBox="1"/>
          <p:nvPr/>
        </p:nvSpPr>
        <p:spPr>
          <a:xfrm>
            <a:off x="3347864" y="4941168"/>
            <a:ext cx="209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จากนั้นแก้ไขค่าตามรูป </a:t>
            </a:r>
            <a:endParaRPr lang="th-TH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แนวทางการบริหารจัดการเว็บไซต์ที่ทำด้วย </a:t>
            </a:r>
            <a:r>
              <a:rPr lang="en-US" sz="3600" dirty="0" err="1" smtClean="0"/>
              <a:t>Joomla</a:t>
            </a:r>
            <a:r>
              <a:rPr lang="en-US" sz="3600" dirty="0" smtClean="0"/>
              <a:t> CMS(</a:t>
            </a:r>
            <a:r>
              <a:rPr lang="th-TH" sz="3600" dirty="0" smtClean="0"/>
              <a:t>ต่อ</a:t>
            </a:r>
            <a:r>
              <a:rPr lang="en-US" sz="3600" dirty="0" smtClean="0"/>
              <a:t>)</a:t>
            </a:r>
            <a:endParaRPr lang="th-TH" sz="3600" dirty="0"/>
          </a:p>
        </p:txBody>
      </p:sp>
      <p:pic>
        <p:nvPicPr>
          <p:cNvPr id="4" name="Content Placeholder 3" descr="joomla-htacces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767931" y="3100387"/>
            <a:ext cx="1619250" cy="1152525"/>
          </a:xfrm>
        </p:spPr>
      </p:pic>
      <p:sp>
        <p:nvSpPr>
          <p:cNvPr id="5" name="TextBox 4"/>
          <p:cNvSpPr txBox="1"/>
          <p:nvPr/>
        </p:nvSpPr>
        <p:spPr>
          <a:xfrm>
            <a:off x="1763688" y="2204864"/>
            <a:ext cx="6164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จากนั้นใช้ </a:t>
            </a:r>
            <a:r>
              <a:rPr lang="en-US" dirty="0" smtClean="0"/>
              <a:t>FTP </a:t>
            </a:r>
            <a:r>
              <a:rPr lang="th-TH" dirty="0" smtClean="0"/>
              <a:t>ไปแก้ไฟล์ </a:t>
            </a:r>
            <a:r>
              <a:rPr lang="en-US" dirty="0" smtClean="0"/>
              <a:t>htaccess.txt </a:t>
            </a:r>
            <a:r>
              <a:rPr lang="th-TH" dirty="0" smtClean="0"/>
              <a:t>เป็น</a:t>
            </a:r>
            <a:r>
              <a:rPr lang="th-TH" b="1" dirty="0" smtClean="0"/>
              <a:t> .</a:t>
            </a:r>
            <a:r>
              <a:rPr lang="en-US" b="1" dirty="0" err="1" smtClean="0"/>
              <a:t>htaccess</a:t>
            </a:r>
            <a:r>
              <a:rPr lang="en-US" b="1" dirty="0" smtClean="0"/>
              <a:t> 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4725144"/>
            <a:ext cx="6968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Angsana New" pitchFamily="18" charset="-34"/>
              </a:rPr>
              <a:t>* หากแก้ไฟล์ </a:t>
            </a:r>
            <a:r>
              <a:rPr lang="en-US" b="1" dirty="0" err="1" smtClean="0">
                <a:latin typeface="Angsana New" pitchFamily="18" charset="-34"/>
              </a:rPr>
              <a:t>htaccess</a:t>
            </a:r>
            <a:r>
              <a:rPr lang="en-US" b="1" dirty="0" smtClean="0">
                <a:latin typeface="Angsana New" pitchFamily="18" charset="-34"/>
              </a:rPr>
              <a:t> </a:t>
            </a:r>
            <a:r>
              <a:rPr lang="th-TH" b="1" dirty="0" smtClean="0">
                <a:latin typeface="Angsana New" pitchFamily="18" charset="-34"/>
              </a:rPr>
              <a:t>แล้ว เข้าเมนูไม่ได้ ให้ ไปเลือก </a:t>
            </a:r>
            <a:r>
              <a:rPr lang="en-US" b="1" dirty="0" smtClean="0">
                <a:latin typeface="Angsana New" pitchFamily="18" charset="-34"/>
              </a:rPr>
              <a:t>Use URL Rewriting </a:t>
            </a:r>
            <a:r>
              <a:rPr lang="th-TH" b="1" dirty="0" smtClean="0">
                <a:latin typeface="Angsana New" pitchFamily="18" charset="-34"/>
              </a:rPr>
              <a:t>เป็น  </a:t>
            </a:r>
            <a:r>
              <a:rPr lang="en-US" b="1" dirty="0" smtClean="0">
                <a:latin typeface="Angsana New" pitchFamily="18" charset="-34"/>
              </a:rPr>
              <a:t>No</a:t>
            </a:r>
            <a:endParaRPr lang="th-TH" dirty="0">
              <a:latin typeface="Angsana New" pitchFamily="18" charset="-34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แนวทางการบริหารจัดการเว็บไซต์ที่ทำด้วย </a:t>
            </a:r>
            <a:r>
              <a:rPr lang="en-US" sz="3600" dirty="0" err="1" smtClean="0"/>
              <a:t>Joomla</a:t>
            </a:r>
            <a:r>
              <a:rPr lang="en-US" sz="3600" dirty="0" smtClean="0"/>
              <a:t> CMS(</a:t>
            </a:r>
            <a:r>
              <a:rPr lang="th-TH" sz="3600" dirty="0" smtClean="0"/>
              <a:t>ต่อ</a:t>
            </a:r>
            <a:r>
              <a:rPr lang="en-US" sz="3600" dirty="0" smtClean="0"/>
              <a:t>)</a:t>
            </a:r>
            <a:endParaRPr lang="th-TH" sz="3600" dirty="0"/>
          </a:p>
        </p:txBody>
      </p:sp>
      <p:pic>
        <p:nvPicPr>
          <p:cNvPr id="4" name="Content Placeholder 3" descr="joomla-config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72816"/>
            <a:ext cx="1857375" cy="2428875"/>
          </a:xfrm>
        </p:spPr>
      </p:pic>
      <p:pic>
        <p:nvPicPr>
          <p:cNvPr id="5" name="Picture 4" descr="joomla-metag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4869160"/>
            <a:ext cx="6219825" cy="1209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1268760"/>
            <a:ext cx="4315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Angsana New" pitchFamily="18" charset="-34"/>
              </a:rPr>
              <a:t>3.2 เปลี่ยน </a:t>
            </a:r>
            <a:r>
              <a:rPr lang="en-US" b="1" dirty="0" smtClean="0">
                <a:latin typeface="Angsana New" pitchFamily="18" charset="-34"/>
              </a:rPr>
              <a:t>Meta description </a:t>
            </a:r>
            <a:r>
              <a:rPr lang="th-TH" b="1" dirty="0" smtClean="0">
                <a:latin typeface="Angsana New" pitchFamily="18" charset="-34"/>
              </a:rPr>
              <a:t>และ </a:t>
            </a:r>
            <a:r>
              <a:rPr lang="en-US" b="1" dirty="0" smtClean="0">
                <a:latin typeface="Angsana New" pitchFamily="18" charset="-34"/>
              </a:rPr>
              <a:t>Meta Keyword</a:t>
            </a:r>
            <a:endParaRPr lang="th-TH" dirty="0">
              <a:latin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437112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Angsana New" pitchFamily="18" charset="-34"/>
              </a:rPr>
              <a:t>3.3ซ่อน </a:t>
            </a:r>
            <a:r>
              <a:rPr lang="en-US" b="1" dirty="0" smtClean="0">
                <a:latin typeface="Angsana New" pitchFamily="18" charset="-34"/>
              </a:rPr>
              <a:t>META Tags Generator</a:t>
            </a:r>
            <a:endParaRPr lang="th-TH" dirty="0">
              <a:latin typeface="Angsana New" pitchFamily="18" charset="-34"/>
            </a:endParaRPr>
          </a:p>
        </p:txBody>
      </p:sp>
      <p:pic>
        <p:nvPicPr>
          <p:cNvPr id="8" name="Picture 7" descr="joomla-meta.png"/>
          <p:cNvPicPr>
            <a:picLocks noChangeAspect="1"/>
          </p:cNvPicPr>
          <p:nvPr/>
        </p:nvPicPr>
        <p:blipFill>
          <a:blip r:embed="rId4" cstate="print"/>
          <a:srcRect b="49904"/>
          <a:stretch>
            <a:fillRect/>
          </a:stretch>
        </p:blipFill>
        <p:spPr>
          <a:xfrm>
            <a:off x="3131840" y="2132856"/>
            <a:ext cx="5781675" cy="1584176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 you !</a:t>
            </a:r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1428728" y="5143512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trainning.mcu.ac.th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www.facebook.com/mcuit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ITtraining@mcu.ac.th</a:t>
            </a:r>
            <a:endParaRPr lang="th-TH" dirty="0">
              <a:solidFill>
                <a:srgbClr val="FF0000"/>
              </a:solidFill>
              <a:latin typeface="Albertus Medium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897" y="1160039"/>
            <a:ext cx="91440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Web Application Security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เว็บแอปพลิเคชั่นหมายถึง แอปพลิเคชั่นที่สามารถเข้าใช้งานผ่านเว็บบราวเซอร์ หรือ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HTTP(s) agent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(พอร์ต 80 หรือ 443) องค์ประกอบของเว็บแอปพลิเคชั่นนั้นประกอบด้วย</a:t>
            </a:r>
          </a:p>
          <a:p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Web Application 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เป็นซอฟต์แวร์หลักที่ให้ผลลัพธ์เป็นข้อมูลและการทำงานต่างๆ ทำงานอยู่ใน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Application Server</a:t>
            </a:r>
          </a:p>
          <a:p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 Web Server 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เป็นเซิร์ฟเวอร์ที่ให้บริการคือการตอบสนองต่อการร้องขอการทำงานต่างๆ ผ่านเว็บ</a:t>
            </a:r>
          </a:p>
          <a:p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 Application Server 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เป็นเซิร์ฟเวอร์ที่ 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Web Application 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ทำงาน</a:t>
            </a:r>
          </a:p>
          <a:p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Database Server 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เป็นเซิร์ฟเวอร์ฐานข้อมูลที่เก็บข้อมูลต่างๆ ของ 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Web Application</a:t>
            </a:r>
            <a:endParaRPr lang="th-TH" sz="20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Content Placeholder 3" descr="web architec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645024"/>
            <a:ext cx="5040560" cy="22753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3808" y="5877272"/>
            <a:ext cx="19720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latin typeface="Angsana New" pitchFamily="18" charset="-34"/>
              </a:rPr>
              <a:t>รูปแสดง</a:t>
            </a:r>
            <a:r>
              <a:rPr lang="en-US" sz="2000" dirty="0" smtClean="0">
                <a:latin typeface="Angsana New" pitchFamily="18" charset="-34"/>
              </a:rPr>
              <a:t> Web </a:t>
            </a:r>
            <a:r>
              <a:rPr lang="en-US" sz="2000" dirty="0" err="1" smtClean="0">
                <a:latin typeface="Angsana New" pitchFamily="18" charset="-34"/>
              </a:rPr>
              <a:t>Achitecture</a:t>
            </a:r>
            <a:endParaRPr lang="th-TH" sz="2000" dirty="0" smtClean="0">
              <a:latin typeface="Angsana New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การโจมตีระบบ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ในการโจมตีระบบเว็บแอปพลิเคชั่นนั้นสามารถโจมตีได้หลายๆ อย่าง โดยมีสาเหตุจาก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ความผิดพลาดของผู้ดูแลระบบที่ติดตั้งและตั้งค่าระบบต่างๆ ไม่ดีพอ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ความผิดพลาดจากผู้เขียนซอฟต์แวร์ที่เกี่ยวข้องกับการทำงานเช่น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MS IIS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เป็นต้น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ความผิดพลาดจากผู้เขียนเว็บแอปพลิเคชั่นและองค์ประกอบที่เกี่ยวข้องอื่นๆ ที่ไม่ได้ตระหนักถึงการทำงานให้เกิดความปลอดภัยในระบบ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วัตถุประสงค์ของการโจมตีเว็บไซต์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th-TH" dirty="0" smtClean="0"/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ใช้เป็นตัวแทนในการโจมตีระบบอื่นๆต่อไป </a:t>
            </a:r>
          </a:p>
          <a:p>
            <a:pPr lvl="1"/>
            <a:r>
              <a:rPr lang="en-US" b="1" dirty="0" err="1" smtClean="0">
                <a:latin typeface="Angsana New" pitchFamily="18" charset="-34"/>
                <a:cs typeface="Angsana New" pitchFamily="18" charset="-34"/>
              </a:rPr>
              <a:t>Botnet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เหตุผลทางการสังคม/การเมือง </a:t>
            </a:r>
          </a:p>
          <a:p>
            <a:pPr lvl="1"/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Discredit , Squeeze (Sony </a:t>
            </a:r>
            <a:r>
              <a:rPr lang="en-US" b="1" dirty="0" err="1" smtClean="0">
                <a:latin typeface="Angsana New" pitchFamily="18" charset="-34"/>
                <a:cs typeface="Angsana New" pitchFamily="18" charset="-34"/>
              </a:rPr>
              <a:t>haked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) </a:t>
            </a:r>
          </a:p>
          <a:p>
            <a:pPr lvl="1"/>
            <a:r>
              <a:rPr lang="en-US" b="1" dirty="0" err="1" smtClean="0">
                <a:latin typeface="Angsana New" pitchFamily="18" charset="-34"/>
                <a:cs typeface="Angsana New" pitchFamily="18" charset="-34"/>
              </a:rPr>
              <a:t>DoS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 / </a:t>
            </a:r>
            <a:r>
              <a:rPr lang="en-US" b="1" dirty="0" err="1" smtClean="0">
                <a:latin typeface="Angsana New" pitchFamily="18" charset="-34"/>
                <a:cs typeface="Angsana New" pitchFamily="18" charset="-34"/>
              </a:rPr>
              <a:t>DDoS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ทำเพื่อสนุก อยากลองวิชา 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เผย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แพร่มัลแวร์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lvl="1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1,735 </a:t>
            </a:r>
            <a:r>
              <a:rPr lang="th-TH" b="1" dirty="0" err="1" smtClean="0">
                <a:latin typeface="Angsana New" pitchFamily="18" charset="-34"/>
                <a:cs typeface="Angsana New" pitchFamily="18" charset="-34"/>
              </a:rPr>
              <a:t>เคส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ในปี 2557 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หลอกลวงเอาเงิน / หาผลประโยชน์ </a:t>
            </a:r>
          </a:p>
          <a:p>
            <a:pPr lvl="1"/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Phishing (1,010 </a:t>
            </a:r>
            <a:r>
              <a:rPr lang="th-TH" b="1" dirty="0" err="1" smtClean="0">
                <a:latin typeface="Angsana New" pitchFamily="18" charset="-34"/>
                <a:cs typeface="Angsana New" pitchFamily="18" charset="-34"/>
              </a:rPr>
              <a:t>เคส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ในปี 2557) </a:t>
            </a:r>
          </a:p>
          <a:p>
            <a:pPr lvl="2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เลือนแบบเว็บไซต์ธนาคาร</a:t>
            </a:r>
          </a:p>
          <a:p>
            <a:pPr lvl="2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ทำเว็บปลอม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อยากให้มีคนรู้จัก </a:t>
            </a:r>
          </a:p>
          <a:p>
            <a:pPr lvl="1"/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Hall of frame </a:t>
            </a:r>
          </a:p>
          <a:p>
            <a:endParaRPr lang="th-TH" dirty="0"/>
          </a:p>
        </p:txBody>
      </p:sp>
      <p:pic>
        <p:nvPicPr>
          <p:cNvPr id="4" name="Picture 3" descr="2437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429000"/>
            <a:ext cx="4420178" cy="2279154"/>
          </a:xfrm>
          <a:prstGeom prst="rect">
            <a:avLst/>
          </a:prstGeom>
        </p:spPr>
      </p:pic>
      <p:pic>
        <p:nvPicPr>
          <p:cNvPr id="5" name="Picture 4" descr="Hacker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124744"/>
            <a:ext cx="2808312" cy="2267712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0" dirty="0" smtClean="0"/>
              <a:t>โจมตีด้วย </a:t>
            </a:r>
            <a:r>
              <a:rPr lang="en-US" b="0" dirty="0" smtClean="0"/>
              <a:t>Dos/</a:t>
            </a:r>
            <a:r>
              <a:rPr lang="en-US" b="0" dirty="0" err="1" smtClean="0"/>
              <a:t>DDos</a:t>
            </a:r>
            <a:r>
              <a:rPr lang="en-US" b="0" dirty="0" smtClean="0"/>
              <a:t>  </a:t>
            </a:r>
            <a:endParaRPr lang="th-TH" dirty="0"/>
          </a:p>
        </p:txBody>
      </p:sp>
      <p:pic>
        <p:nvPicPr>
          <p:cNvPr id="4" name="Content Placeholder 3" descr="ddos-attack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91556" y="2133600"/>
            <a:ext cx="4572000" cy="30861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เผย</a:t>
            </a:r>
            <a:r>
              <a:rPr lang="th-TH" sz="3600" dirty="0" err="1" smtClean="0"/>
              <a:t>แพร่มัลแวร์</a:t>
            </a:r>
            <a:r>
              <a:rPr lang="th-TH" sz="3600" dirty="0" smtClean="0"/>
              <a:t> </a:t>
            </a:r>
            <a:endParaRPr lang="th-TH" sz="3600" dirty="0"/>
          </a:p>
        </p:txBody>
      </p:sp>
      <p:pic>
        <p:nvPicPr>
          <p:cNvPr id="4" name="Content Placeholder 3" descr="201512168788908134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916832"/>
            <a:ext cx="5602556" cy="2236893"/>
          </a:xfrm>
        </p:spPr>
      </p:pic>
      <p:sp>
        <p:nvSpPr>
          <p:cNvPr id="5" name="TextBox 4"/>
          <p:cNvSpPr txBox="1"/>
          <p:nvPr/>
        </p:nvSpPr>
        <p:spPr>
          <a:xfrm>
            <a:off x="755576" y="1484785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รู้หรือไม่ </a:t>
            </a:r>
            <a:r>
              <a:rPr lang="th-TH" dirty="0" err="1" smtClean="0"/>
              <a:t>มัลแวร์</a:t>
            </a:r>
            <a:r>
              <a:rPr lang="th-TH" dirty="0" smtClean="0"/>
              <a:t>ทำเงินให้ผู้เผยแพร่มากถึง 70 ล้านเหรียญในปีเดียว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4509120"/>
            <a:ext cx="2457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th-TH" dirty="0" smtClean="0">
                <a:latin typeface="Angsana New" pitchFamily="18" charset="-34"/>
              </a:rPr>
              <a:t>เรียกค่าไถ่ (</a:t>
            </a:r>
            <a:r>
              <a:rPr lang="en-US" dirty="0" err="1" smtClean="0">
                <a:latin typeface="Angsana New" pitchFamily="18" charset="-34"/>
              </a:rPr>
              <a:t>ransomware</a:t>
            </a:r>
            <a:r>
              <a:rPr lang="en-US" dirty="0" smtClean="0">
                <a:latin typeface="Angsana New" pitchFamily="18" charset="-34"/>
              </a:rPr>
              <a:t>)</a:t>
            </a:r>
            <a:endParaRPr lang="th-TH" dirty="0" smtClean="0">
              <a:latin typeface="Angsana New" pitchFamily="18" charset="-34"/>
            </a:endParaRPr>
          </a:p>
          <a:p>
            <a:pPr>
              <a:buFont typeface="Wingdings" pitchFamily="2" charset="2"/>
              <a:buChar char="q"/>
            </a:pPr>
            <a:r>
              <a:rPr lang="th-TH" dirty="0" smtClean="0">
                <a:latin typeface="Angsana New" pitchFamily="18" charset="-34"/>
              </a:rPr>
              <a:t>แฝงมากับ </a:t>
            </a:r>
            <a:r>
              <a:rPr lang="en-US" dirty="0" err="1" smtClean="0">
                <a:latin typeface="Angsana New" pitchFamily="18" charset="-34"/>
              </a:rPr>
              <a:t>Bittorent</a:t>
            </a:r>
            <a:endParaRPr lang="th-TH" dirty="0">
              <a:latin typeface="Angsana New" pitchFamily="18" charset="-34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คณะครุศาสตร์&amp;#x0D;&amp;#x0A;มหาวิทยาลัยมหาจุฬาลงกรณราชวิทยาลัย&amp;quot;&quot;/&gt;&lt;property id=&quot;20307&quot; value=&quot;315&quot;/&gt;&lt;/object&gt;&lt;object type=&quot;3&quot; unique_id=&quot;10005&quot;&gt;&lt;property id=&quot;20148&quot; value=&quot;5&quot;/&gt;&lt;property id=&quot;20300&quot; value=&quot;Slide 2 - &amp;quot; ประวัติคณะครุศาสตร์&amp;quot;&quot;/&gt;&lt;property id=&quot;20307&quot; value=&quot;260&quot;/&gt;&lt;/object&gt;&lt;object type=&quot;3&quot; unique_id=&quot;10006&quot;&gt;&lt;property id=&quot;20148&quot; value=&quot;5&quot;/&gt;&lt;property id=&quot;20300&quot; value=&quot;Slide 3 - &amp;quot;การจัดการศึกษาปัจจุบัน&amp;quot;&quot;/&gt;&lt;property id=&quot;20307&quot; value=&quot;332&quot;/&gt;&lt;/object&gt;&lt;object type=&quot;3&quot; unique_id=&quot;10007&quot;&gt;&lt;property id=&quot;20148&quot; value=&quot;5&quot;/&gt;&lt;property id=&quot;20300&quot; value=&quot;Slide 4 - &amp;quot;วัตถุประสงค์&amp;quot;&quot;/&gt;&lt;property id=&quot;20307&quot; value=&quot;268&quot;/&gt;&lt;/object&gt;&lt;object type=&quot;3&quot; unique_id=&quot;10008&quot;&gt;&lt;property id=&quot;20148&quot; value=&quot;5&quot;/&gt;&lt;property id=&quot;20300&quot; value=&quot;Slide 5 - &amp;quot;ปรัชญา และ ปณิธาน&amp;quot;&quot;/&gt;&lt;property id=&quot;20307&quot; value=&quot;331&quot;/&gt;&lt;/object&gt;&lt;object type=&quot;3&quot; unique_id=&quot;10009&quot;&gt;&lt;property id=&quot;20148&quot; value=&quot;5&quot;/&gt;&lt;property id=&quot;20300&quot; value=&quot;Slide 6 - &amp;quot;โครงสร้างการบริหาร&amp;quot;&quot;/&gt;&lt;property id=&quot;20307&quot; value=&quot;290&quot;/&gt;&lt;/object&gt;&lt;object type=&quot;3&quot; unique_id=&quot;10010&quot;&gt;&lt;property id=&quot;20148&quot; value=&quot;5&quot;/&gt;&lt;property id=&quot;20300&quot; value=&quot;Slide 7 - &amp;quot;ภารกิจ - สำนักงานคณบดี&amp;quot;&quot;/&gt;&lt;property id=&quot;20307&quot; value=&quot;291&quot;/&gt;&lt;/object&gt;&lt;object type=&quot;3&quot; unique_id=&quot;10011&quot;&gt;&lt;property id=&quot;20148&quot; value=&quot;5&quot;/&gt;&lt;property id=&quot;20300&quot; value=&quot;Slide 8 - &amp;quot;ภาควิชาปริยัติธรรมและจริยศึกษา&amp;quot;&quot;/&gt;&lt;property id=&quot;20307&quot; value=&quot;350&quot;/&gt;&lt;/object&gt;&lt;object type=&quot;3&quot; unique_id=&quot;10012&quot;&gt;&lt;property id=&quot;20148&quot; value=&quot;5&quot;/&gt;&lt;property id=&quot;20300&quot; value=&quot;Slide 9 - &amp;quot;ภาควิชาบริหารการศึกษาและกิจการคณะสงฆ์&amp;quot;&quot;/&gt;&lt;property id=&quot;20307&quot; value=&quot;351&quot;/&gt;&lt;/object&gt;&lt;object type=&quot;3&quot; unique_id=&quot;10013&quot;&gt;&lt;property id=&quot;20148&quot; value=&quot;5&quot;/&gt;&lt;property id=&quot;20300&quot; value=&quot;Slide 10 - &amp;quot;ภาควิชาหลักสูตรและการสอน&amp;quot;&quot;/&gt;&lt;property id=&quot;20307&quot; value=&quot;352&quot;/&gt;&lt;/object&gt;&lt;object type=&quot;3&quot; unique_id=&quot;10014&quot;&gt;&lt;property id=&quot;20148&quot; value=&quot;5&quot;/&gt;&lt;property id=&quot;20300&quot; value=&quot;Slide 11 - &amp;quot;บุคลากร&amp;quot;&quot;/&gt;&lt;property id=&quot;20307&quot; value=&quot;292&quot;/&gt;&lt;/object&gt;&lt;object type=&quot;3&quot; unique_id=&quot;10015&quot;&gt;&lt;property id=&quot;20148&quot; value=&quot;5&quot;/&gt;&lt;property id=&quot;20300&quot; value=&quot;Slide 12 - &amp;quot;อัตรากำลังของคณะครุศาสตร์&amp;quot;&quot;/&gt;&lt;property id=&quot;20307&quot; value=&quot;354&quot;/&gt;&lt;/object&gt;&lt;object type=&quot;3&quot; unique_id=&quot;10016&quot;&gt;&lt;property id=&quot;20148&quot; value=&quot;5&quot;/&gt;&lt;property id=&quot;20300&quot; value=&quot;Slide 13 - &amp;quot;ผู้บริหารคณะครุศาสตร์&amp;quot;&quot;/&gt;&lt;property id=&quot;20307&quot; value=&quot;362&quot;/&gt;&lt;/object&gt;&lt;object type=&quot;3&quot; unique_id=&quot;10017&quot;&gt;&lt;property id=&quot;20148&quot; value=&quot;5&quot;/&gt;&lt;property id=&quot;20300&quot; value=&quot;Slide 14&quot;/&gt;&lt;property id=&quot;20307&quot; value=&quot;289&quot;/&gt;&lt;/object&gt;&lt;object type=&quot;3&quot; unique_id=&quot;10018&quot;&gt;&lt;property id=&quot;20148&quot; value=&quot;5&quot;/&gt;&lt;property id=&quot;20300&quot; value=&quot;Slide 15&quot;/&gt;&lt;property id=&quot;20307&quot; value=&quot;308&quot;/&gt;&lt;/object&gt;&lt;object type=&quot;3&quot; unique_id=&quot;10019&quot;&gt;&lt;property id=&quot;20148&quot; value=&quot;5&quot;/&gt;&lt;property id=&quot;20300&quot; value=&quot;Slide 16 - &amp;quot;สถิตินิสิต ปี ๒๕๕๑&amp;quot;&quot;/&gt;&lt;property id=&quot;20307&quot; value=&quot;346&quot;/&gt;&lt;/object&gt;&lt;object type=&quot;3&quot; unique_id=&quot;10020&quot;&gt;&lt;property id=&quot;20148&quot; value=&quot;5&quot;/&gt;&lt;property id=&quot;20300&quot; value=&quot;Slide 17 - &amp;quot;กิจกรรมต่างๆ&amp;quot;&quot;/&gt;&lt;property id=&quot;20307&quot; value=&quot;355&quot;/&gt;&lt;/object&gt;&lt;object type=&quot;3&quot; unique_id=&quot;10021&quot;&gt;&lt;property id=&quot;20148&quot; value=&quot;5&quot;/&gt;&lt;property id=&quot;20300&quot; value=&quot;Slide 18 - &amp;quot;อบรมผลิตสื่อการศึกษาให้แก่นิสิต&amp;quot;&quot;/&gt;&lt;property id=&quot;20307&quot; value=&quot;356&quot;/&gt;&lt;/object&gt;&lt;object type=&quot;3&quot; unique_id=&quot;10022&quot;&gt;&lt;property id=&quot;20148&quot; value=&quot;5&quot;/&gt;&lt;property id=&quot;20300&quot; value=&quot;Slide 19 - &amp;quot;การปฏิบัติธรรมประจำปี&amp;quot;&quot;/&gt;&lt;property id=&quot;20307&quot; value=&quot;357&quot;/&gt;&lt;/object&gt;&lt;object type=&quot;3&quot; unique_id=&quot;10023&quot;&gt;&lt;property id=&quot;20148&quot; value=&quot;5&quot;/&gt;&lt;property id=&quot;20300&quot; value=&quot;Slide 20 - &amp;quot;การแนะแนวนิสิต&amp;quot;&quot;/&gt;&lt;property id=&quot;20307&quot; value=&quot;358&quot;/&gt;&lt;/object&gt;&lt;object type=&quot;3&quot; unique_id=&quot;10024&quot;&gt;&lt;property id=&quot;20148&quot; value=&quot;5&quot;/&gt;&lt;property id=&quot;20300&quot; value=&quot;Slide 21 - &amp;quot;จัดหาทุนสนับสนุนการศึกษา&amp;quot;&quot;/&gt;&lt;property id=&quot;20307&quot; value=&quot;359&quot;/&gt;&lt;/object&gt;&lt;object type=&quot;3&quot; unique_id=&quot;10025&quot;&gt;&lt;property id=&quot;20148&quot; value=&quot;5&quot;/&gt;&lt;property id=&quot;20300&quot; value=&quot;Slide 22 - &amp;quot;สัมมนาคณาจารย์ทางด้านครุศาสตร์&amp;quot;&quot;/&gt;&lt;property id=&quot;20307&quot; value=&quot;360&quot;/&gt;&lt;/object&gt;&lt;object type=&quot;3&quot; unique_id=&quot;10026&quot;&gt;&lt;property id=&quot;20148&quot; value=&quot;5&quot;/&gt;&lt;property id=&quot;20300&quot; value=&quot;Slide 23 - &amp;quot;อบรมครูสอนศีลธรรมในโรงเรียน&amp;quot;&quot;/&gt;&lt;property id=&quot;20307&quot; value=&quot;361&quot;/&gt;&lt;/object&gt;&lt;object type=&quot;3&quot; unique_id=&quot;10027&quot;&gt;&lt;property id=&quot;20148&quot; value=&quot;5&quot;/&gt;&lt;property id=&quot;20300&quot; value=&quot;Slide 24 - &amp;quot;ติดต่อ&amp;quot;&quot;/&gt;&lt;property id=&quot;20307&quot; value=&quot;349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16291</TotalTime>
  <Words>2669</Words>
  <Application>Microsoft Office PowerPoint</Application>
  <PresentationFormat>On-screen Show (4:3)</PresentationFormat>
  <Paragraphs>295</Paragraphs>
  <Slides>48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Origin</vt:lpstr>
      <vt:lpstr> </vt:lpstr>
      <vt:lpstr>แนะนำวิทยากร</vt:lpstr>
      <vt:lpstr>แนะนำวิทยากร(ต่อ)</vt:lpstr>
      <vt:lpstr>แนะนำวิทยากร(ต่อ)</vt:lpstr>
      <vt:lpstr>Web Application Security</vt:lpstr>
      <vt:lpstr>การโจมตีระบบ</vt:lpstr>
      <vt:lpstr>วัตถุประสงค์ของการโจมตีเว็บไซต์</vt:lpstr>
      <vt:lpstr>โจมตีด้วย Dos/DDos  </vt:lpstr>
      <vt:lpstr>เผยแพร่มัลแวร์ </vt:lpstr>
      <vt:lpstr>เว็บไซต์ปลอม (Phishing Website)</vt:lpstr>
      <vt:lpstr>Hall Off Frame</vt:lpstr>
      <vt:lpstr> ปัจจัยของการถูกแฮกเว็บไซต์</vt:lpstr>
      <vt:lpstr>ตัวอย่างเทคนิคต่างๆ ที่ใช้ในการโจมตีเว็บแอปพลิเคชั่น</vt:lpstr>
      <vt:lpstr> การแฮกเว็บไซต์ที่พบบ่อย </vt:lpstr>
      <vt:lpstr>การแฮกเว็บไซต์ที่พบบ่อย(ต่อ)</vt:lpstr>
      <vt:lpstr> การตั้งค่าระบบบริหารจัดการเว็บไซต์ (CMS)</vt:lpstr>
      <vt:lpstr> การตั้งค่าฐานข้อมูล (Database system)</vt:lpstr>
      <vt:lpstr> การแฮกเว็บไซต์ที่พบบ่อย</vt:lpstr>
      <vt:lpstr> สถิติการแฮกเว็บไซต์ด้วยเทคนิคต่างๆจาก Trustwave</vt:lpstr>
      <vt:lpstr>Slide 20</vt:lpstr>
      <vt:lpstr>เทคนิคการโจมตีด้วย SQL Injection</vt:lpstr>
      <vt:lpstr>การป้องกันการโจมตีด้วยเทคนิค Malicious injection</vt:lpstr>
      <vt:lpstr>Slide 23</vt:lpstr>
      <vt:lpstr> Reflected XSS </vt:lpstr>
      <vt:lpstr> เทคนิคการโจมตีด้วยเทคนิค Persistent XSS </vt:lpstr>
      <vt:lpstr>ตัวอย่างการโจมตีด้วย Cross-site scripting ในอดีต</vt:lpstr>
      <vt:lpstr>การป้องกันการโจมตีด้วยเทคนิค Cross-site scripting </vt:lpstr>
      <vt:lpstr>Slide 28</vt:lpstr>
      <vt:lpstr> เทคนิคการโจมตีด้วยเทคนิค Session Hijack</vt:lpstr>
      <vt:lpstr>การป้องกันการโจมตีด้วยเทคนิค Session hijacking</vt:lpstr>
      <vt:lpstr>Slide 31</vt:lpstr>
      <vt:lpstr> เทคนิคการโจมตีด้วยเทคนิค CSRF </vt:lpstr>
      <vt:lpstr>การป้องกันการโจมตีด้วยเทคนิค CSRF</vt:lpstr>
      <vt:lpstr>แนวทางการบริหารจัดการเว็บไซต์ที่ทำด้วย Wordpress CMS</vt:lpstr>
      <vt:lpstr>แนวทางการบริหารจัดการเว็บไซต์ที่ทำด้วย Wordpress CMS(ต่อ)</vt:lpstr>
      <vt:lpstr>แนวทางการบริหารจัดการเว็บไซต์ที่ทำด้วย Wordpress CMS(ต่อ)</vt:lpstr>
      <vt:lpstr>แนวทางการบริหารจัดการเว็บไซต์ที่ทำด้วย Wordpress CMS(ต่อ)</vt:lpstr>
      <vt:lpstr>แนวทางการบริหารจัดการเว็บไซต์ที่ทำด้วย Wordpress CMS(ต่อ)</vt:lpstr>
      <vt:lpstr>แนวทางการบริหารจัดการเว็บไซต์ที่ทำด้วย Wordpress CMS(ต่อ)</vt:lpstr>
      <vt:lpstr>แนวทางการบริหารจัดการเว็บไซต์ที่ทำด้วย Wordpress CMS(ต่อ)</vt:lpstr>
      <vt:lpstr>แนวทางการบริหารจัดการเว็บไซต์ที่ทำด้วย Joomla CMS</vt:lpstr>
      <vt:lpstr>แนวทางการบริหารจัดการเว็บไซต์ที่ทำด้วย Joomla CMS(ต่อ)</vt:lpstr>
      <vt:lpstr>แนวทางการบริหารจัดการเว็บไซต์ที่ทำด้วย Joomla CMS(ต่อ)</vt:lpstr>
      <vt:lpstr>แนวทางการบริหารจัดการเว็บไซต์ที่ทำด้วย Joomla CMS(ต่อ)</vt:lpstr>
      <vt:lpstr>แนวทางการบริหารจัดการเว็บไซต์ที่ทำด้วย Joomla CMS(ต่อ)</vt:lpstr>
      <vt:lpstr>แนวทางการบริหารจัดการเว็บไซต์ที่ทำด้วย Joomla CMS(ต่อ)</vt:lpstr>
      <vt:lpstr>แนวทางการบริหารจัดการเว็บไซต์ที่ทำด้วย Joomla CMS(ต่อ)</vt:lpstr>
      <vt:lpstr>Thank  you !</vt:lpstr>
    </vt:vector>
  </TitlesOfParts>
  <Company>iLLUSiON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user</dc:creator>
  <cp:lastModifiedBy>Windows User</cp:lastModifiedBy>
  <cp:revision>1552</cp:revision>
  <cp:lastPrinted>2013-04-25T23:14:52Z</cp:lastPrinted>
  <dcterms:created xsi:type="dcterms:W3CDTF">2006-02-16T15:51:13Z</dcterms:created>
  <dcterms:modified xsi:type="dcterms:W3CDTF">2016-01-18T08:54:32Z</dcterms:modified>
</cp:coreProperties>
</file>